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2"/>
  </p:notesMasterIdLst>
  <p:sldIdLst>
    <p:sldId id="256" r:id="rId2"/>
    <p:sldId id="362" r:id="rId3"/>
    <p:sldId id="320" r:id="rId4"/>
    <p:sldId id="415" r:id="rId5"/>
    <p:sldId id="321" r:id="rId6"/>
    <p:sldId id="416" r:id="rId7"/>
    <p:sldId id="434" r:id="rId8"/>
    <p:sldId id="417" r:id="rId9"/>
    <p:sldId id="418" r:id="rId10"/>
    <p:sldId id="430" r:id="rId11"/>
    <p:sldId id="431" r:id="rId12"/>
    <p:sldId id="432" r:id="rId13"/>
    <p:sldId id="433" r:id="rId14"/>
    <p:sldId id="261" r:id="rId15"/>
    <p:sldId id="364" r:id="rId16"/>
    <p:sldId id="413" r:id="rId17"/>
    <p:sldId id="428" r:id="rId18"/>
    <p:sldId id="366" r:id="rId19"/>
    <p:sldId id="334" r:id="rId20"/>
    <p:sldId id="367" r:id="rId21"/>
    <p:sldId id="368" r:id="rId22"/>
    <p:sldId id="369" r:id="rId23"/>
    <p:sldId id="371" r:id="rId24"/>
    <p:sldId id="385" r:id="rId25"/>
    <p:sldId id="386" r:id="rId26"/>
    <p:sldId id="426" r:id="rId27"/>
    <p:sldId id="387" r:id="rId28"/>
    <p:sldId id="392" r:id="rId29"/>
    <p:sldId id="331" r:id="rId30"/>
    <p:sldId id="33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FFFF"/>
    <a:srgbClr val="66FFCC"/>
    <a:srgbClr val="9966FF"/>
    <a:srgbClr val="FFCCFF"/>
    <a:srgbClr val="10A40C"/>
    <a:srgbClr val="66FFFF"/>
    <a:srgbClr val="FC4C59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70" autoAdjust="0"/>
    <p:restoredTop sz="80809" autoAdjust="0"/>
  </p:normalViewPr>
  <p:slideViewPr>
    <p:cSldViewPr snapToGrid="0">
      <p:cViewPr>
        <p:scale>
          <a:sx n="160" d="100"/>
          <a:sy n="160" d="100"/>
        </p:scale>
        <p:origin x="27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34387517884914E-2"/>
          <c:y val="1.8465685850525146E-2"/>
          <c:w val="0.92825926636236367"/>
          <c:h val="0.8946964101709683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факт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64884541386467E-3"/>
                  <c:y val="6.17155893318523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283174807893588E-3"/>
                  <c:y val="-1.8902702457806572E-4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3 013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23120300</c:v>
                </c:pt>
                <c:pt idx="1">
                  <c:v>20132400</c:v>
                </c:pt>
                <c:pt idx="2">
                  <c:v>2987900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7520953004814E-3"/>
                  <c:y val="-3.1805097529924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210565726035376E-3"/>
                  <c:y val="8.2588768456418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402224556433784E-3"/>
                  <c:y val="8.8755991907389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26902314.780000001</c:v>
                </c:pt>
                <c:pt idx="1">
                  <c:v>26902314.780000001</c:v>
                </c:pt>
                <c:pt idx="2" formatCode="#,##0">
                  <c:v>-1857281.05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6.7976834688462514E-3"/>
                  <c:y val="8.0698498210638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786311843205689E-3"/>
                  <c:y val="5.5060624131684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919591407632146E-4"/>
                  <c:y val="3.78054049156131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19891773.07</c:v>
                </c:pt>
                <c:pt idx="1">
                  <c:v>19891773.07</c:v>
                </c:pt>
                <c:pt idx="2" formatCode="#,##0">
                  <c:v>0</c:v>
                </c:pt>
              </c:numCache>
            </c:numRef>
          </c:val>
          <c:shape val="pyramid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03913137100996E-3"/>
                  <c:y val="-1.9411254521636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756251371299586E-3"/>
                  <c:y val="-2.202424965267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1012124826336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>
                  <c:v>15573153.130000001</c:v>
                </c:pt>
                <c:pt idx="1">
                  <c:v>15573153.130000001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4"/>
        <c:gapDepth val="336"/>
        <c:shape val="box"/>
        <c:axId val="201195912"/>
        <c:axId val="201196304"/>
        <c:axId val="200396712"/>
      </c:bar3DChart>
      <c:catAx>
        <c:axId val="201195912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none"/>
        <c:tickLblPos val="nextTo"/>
        <c:crossAx val="201196304"/>
        <c:crosses val="autoZero"/>
        <c:auto val="1"/>
        <c:lblAlgn val="ctr"/>
        <c:lblOffset val="100"/>
        <c:noMultiLvlLbl val="0"/>
      </c:catAx>
      <c:valAx>
        <c:axId val="201196304"/>
        <c:scaling>
          <c:orientation val="minMax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crossAx val="201195912"/>
        <c:crosses val="autoZero"/>
        <c:crossBetween val="between"/>
      </c:valAx>
      <c:serAx>
        <c:axId val="200396712"/>
        <c:scaling>
          <c:orientation val="minMax"/>
        </c:scaling>
        <c:delete val="0"/>
        <c:axPos val="b"/>
        <c:majorTickMark val="out"/>
        <c:minorTickMark val="none"/>
        <c:tickLblPos val="nextTo"/>
        <c:crossAx val="201196304"/>
        <c:crosses val="autoZero"/>
      </c:serAx>
    </c:plotArea>
    <c:legend>
      <c:legendPos val="r"/>
      <c:layout>
        <c:manualLayout>
          <c:xMode val="edge"/>
          <c:yMode val="edge"/>
          <c:x val="0.85764934419373429"/>
          <c:y val="0.23721570339839251"/>
          <c:w val="0.1272716589481416"/>
          <c:h val="0.241010540207587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2027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0231962553002681"/>
          <c:y val="0.11253223647391601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94547131107407"/>
          <c:y val="0.17376197192035842"/>
          <c:w val="0.75215508509846862"/>
          <c:h val="0.6376121032027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CCFFFF"/>
            </a:solidFill>
          </c:spPr>
          <c:dPt>
            <c:idx val="0"/>
            <c:bubble3D val="0"/>
            <c:explosion val="10"/>
          </c:dPt>
          <c:dPt>
            <c:idx val="1"/>
            <c:bubble3D val="0"/>
          </c:dPt>
          <c:dPt>
            <c:idx val="2"/>
            <c:bubble3D val="0"/>
            <c:explosion val="6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32,6 %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845796409458697E-2"/>
                  <c:y val="3.52871220486137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3,5 %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63,9 %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4376500</c:v>
                </c:pt>
                <c:pt idx="1">
                  <c:v>543160</c:v>
                </c:pt>
                <c:pt idx="2">
                  <c:v>11326080.109999999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0302888306254327"/>
          <c:y val="8.121940140311913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24271632288739"/>
          <c:y val="0.19377156811814691"/>
          <c:w val="0.81154471885706159"/>
          <c:h val="0.63866316441030369"/>
        </c:manualLayout>
      </c:layout>
      <c:pie3D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66FF"/>
            </a:solidFill>
          </c:spPr>
          <c:explosion val="1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67,6  %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5161680</c:v>
                </c:pt>
                <c:pt idx="1">
                  <c:v>3817030</c:v>
                </c:pt>
                <c:pt idx="2">
                  <c:v>14276573.4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987193087928444"/>
          <c:y val="0.1376955139905088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0700049592499"/>
          <c:y val="0.28987949751614911"/>
          <c:w val="0.83161855491169867"/>
          <c:h val="0.64146850393700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66FFCC"/>
            </a:solidFill>
          </c:spPr>
          <c:dPt>
            <c:idx val="0"/>
            <c:bubble3D val="0"/>
            <c:explosion val="16"/>
          </c:dPt>
          <c:dPt>
            <c:idx val="1"/>
            <c:bubble3D val="0"/>
          </c:dPt>
          <c:dPt>
            <c:idx val="2"/>
            <c:bubble3D val="0"/>
            <c:explosion val="11"/>
          </c:dPt>
          <c:dLbls>
            <c:dLbl>
              <c:idx val="0"/>
              <c:layout>
                <c:manualLayout>
                  <c:x val="-0.21155850277437285"/>
                  <c:y val="9.78824773437871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23522283874951"/>
                      <c:h val="0.29289900328534924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73,4%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59567375621078"/>
                      <c:h val="0.1511736791150189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4198000</c:v>
                </c:pt>
                <c:pt idx="1">
                  <c:v>508560</c:v>
                </c:pt>
                <c:pt idx="2">
                  <c:v>12144499.220000001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>
      <a:glow rad="368300">
        <a:schemeClr val="accent1">
          <a:alpha val="94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1023239453008612E-3"/>
          <c:w val="0.83545286739797553"/>
          <c:h val="0.92464729746957219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1.3752755757371365E-2"/>
                  <c:y val="-9.2005210676099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16335226051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61955485298427E-2"/>
                  <c:y val="5.0331294849840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2024 год отчет</c:v>
                </c:pt>
                <c:pt idx="1">
                  <c:v>Доходы на 2025 год</c:v>
                </c:pt>
                <c:pt idx="2">
                  <c:v>Доходы на 2026 год</c:v>
                </c:pt>
                <c:pt idx="3">
                  <c:v>Доходы на 2027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4"/>
                <c:pt idx="0">
                  <c:v>6438.5</c:v>
                </c:pt>
                <c:pt idx="1">
                  <c:v>5555</c:v>
                </c:pt>
                <c:pt idx="2">
                  <c:v>5702.5</c:v>
                </c:pt>
                <c:pt idx="3">
                  <c:v>5831.5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1.8844266814072449E-3"/>
                  <c:y val="-2.6973016481319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802793550426307E-3"/>
                  <c:y val="-3.019877690990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802793550426307E-3"/>
                  <c:y val="-2.768221216741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2024 год отчет</c:v>
                </c:pt>
                <c:pt idx="1">
                  <c:v>Доходы на 2025 год</c:v>
                </c:pt>
                <c:pt idx="2">
                  <c:v>Доходы на 2026 год</c:v>
                </c:pt>
                <c:pt idx="3">
                  <c:v>Доходы на 2027 год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4"/>
                <c:pt idx="0">
                  <c:v>687.8</c:v>
                </c:pt>
                <c:pt idx="1">
                  <c:v>3817</c:v>
                </c:pt>
                <c:pt idx="2">
                  <c:v>359.2</c:v>
                </c:pt>
                <c:pt idx="3">
                  <c:v>454.5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85976"/>
        <c:axId val="237385584"/>
      </c:areaChart>
      <c:barChart>
        <c:barDir val="col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2024 год отчет</c:v>
                </c:pt>
                <c:pt idx="1">
                  <c:v>Доходы на 2025 год</c:v>
                </c:pt>
                <c:pt idx="2">
                  <c:v>Доходы на 2026 год</c:v>
                </c:pt>
                <c:pt idx="3">
                  <c:v>Доходы на 2027 год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4"/>
                <c:pt idx="0">
                  <c:v>17899.2</c:v>
                </c:pt>
                <c:pt idx="1">
                  <c:v>1753</c:v>
                </c:pt>
                <c:pt idx="2">
                  <c:v>454.5</c:v>
                </c:pt>
                <c:pt idx="3">
                  <c:v>10082.299999999999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385976"/>
        <c:axId val="237385584"/>
      </c:barChart>
      <c:catAx>
        <c:axId val="237385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7385584"/>
        <c:crosses val="autoZero"/>
        <c:auto val="1"/>
        <c:lblAlgn val="ctr"/>
        <c:lblOffset val="100"/>
        <c:noMultiLvlLbl val="0"/>
      </c:catAx>
      <c:valAx>
        <c:axId val="237385584"/>
        <c:scaling>
          <c:orientation val="minMax"/>
        </c:scaling>
        <c:delete val="1"/>
        <c:axPos val="l"/>
        <c:majorGridlines/>
        <c:numFmt formatCode="0.00" sourceLinked="1"/>
        <c:majorTickMark val="out"/>
        <c:minorTickMark val="none"/>
        <c:tickLblPos val="nextTo"/>
        <c:crossAx val="237385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год</a:t>
            </a:r>
            <a:endParaRPr lang="ru-RU" dirty="0"/>
          </a:p>
        </c:rich>
      </c:tx>
      <c:layout>
        <c:manualLayout>
          <c:xMode val="edge"/>
          <c:yMode val="edge"/>
          <c:x val="3.758454964044658E-2"/>
          <c:y val="5.2946559424887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297425180016662"/>
          <c:y val="0"/>
          <c:w val="0.7070257481998336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Lbls>
            <c:dLbl>
              <c:idx val="0"/>
              <c:layout>
                <c:manualLayout>
                  <c:x val="-3.6269666264363634E-2"/>
                  <c:y val="-8.10731111509931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636364139036402E-2"/>
                  <c:y val="2.13325570582264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6959.4</c:v>
                </c:pt>
                <c:pt idx="1">
                  <c:v>6085.6</c:v>
                </c:pt>
                <c:pt idx="2">
                  <c:v>412.2</c:v>
                </c:pt>
                <c:pt idx="3">
                  <c:v>470</c:v>
                </c:pt>
                <c:pt idx="4">
                  <c:v>1388.4</c:v>
                </c:pt>
                <c:pt idx="5">
                  <c:v>5703.2</c:v>
                </c:pt>
                <c:pt idx="6">
                  <c:v>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год</a:t>
            </a:r>
            <a:endParaRPr lang="ru-RU" dirty="0"/>
          </a:p>
        </c:rich>
      </c:tx>
      <c:layout>
        <c:manualLayout>
          <c:xMode val="edge"/>
          <c:yMode val="edge"/>
          <c:x val="0.18443408982432194"/>
          <c:y val="2.05598587878667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318665192279697E-2"/>
          <c:y val="0.15211203116241265"/>
          <c:w val="0.95572565846790636"/>
          <c:h val="0.844414124015747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8"/>
          <c:dPt>
            <c:idx val="0"/>
            <c:bubble3D val="0"/>
          </c:dPt>
          <c:dPt>
            <c:idx val="1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19566306433934322"/>
                  <c:y val="-0.10738508858267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013283573729122E-2"/>
                  <c:y val="6.67595964566929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безоасность и правоохранительная деятельность</c:v>
                </c:pt>
                <c:pt idx="5">
                  <c:v>Жилищно-коммунальное хозяйство</c:v>
                </c:pt>
                <c:pt idx="6">
                  <c:v>Национальная экономика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5594.7</c:v>
                </c:pt>
                <c:pt idx="1">
                  <c:v>8569.6</c:v>
                </c:pt>
                <c:pt idx="2">
                  <c:v>449.5</c:v>
                </c:pt>
                <c:pt idx="3">
                  <c:v>80</c:v>
                </c:pt>
                <c:pt idx="4">
                  <c:v>300</c:v>
                </c:pt>
                <c:pt idx="5">
                  <c:v>3509.6</c:v>
                </c:pt>
                <c:pt idx="6">
                  <c:v>1388.4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750224526697721"/>
          <c:y val="6.311595074111605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057454885102206E-2"/>
          <c:y val="1.7020077976057577E-2"/>
          <c:w val="0.85667472966985592"/>
          <c:h val="0.982979922023942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Lbls>
            <c:dLbl>
              <c:idx val="0"/>
              <c:layout>
                <c:manualLayout>
                  <c:x val="-0.18856829802775749"/>
                  <c:y val="3.31939676239716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8435737465422891E-2"/>
                  <c:y val="-5.98291101597602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4594.7</c:v>
                </c:pt>
                <c:pt idx="1">
                  <c:v>6646</c:v>
                </c:pt>
                <c:pt idx="2">
                  <c:v>465.1</c:v>
                </c:pt>
                <c:pt idx="3">
                  <c:v>80</c:v>
                </c:pt>
                <c:pt idx="4">
                  <c:v>300</c:v>
                </c:pt>
                <c:pt idx="5">
                  <c:v>0</c:v>
                </c:pt>
                <c:pt idx="6">
                  <c:v>3487.4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2210224204911E-2"/>
          <c:y val="0.29533064634684214"/>
          <c:w val="0.92651785084964666"/>
          <c:h val="0.4600915127162247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384016"/>
        <c:axId val="237387936"/>
      </c:barChart>
      <c:catAx>
        <c:axId val="237384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387936"/>
        <c:crosses val="autoZero"/>
        <c:auto val="1"/>
        <c:lblAlgn val="ctr"/>
        <c:lblOffset val="100"/>
        <c:noMultiLvlLbl val="0"/>
      </c:catAx>
      <c:valAx>
        <c:axId val="237387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738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23171,5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86,1%);</a:t>
          </a:r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 – 17139,3 тыс. рублей (88,2%);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 –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14554,1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93,5%)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3730,8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рублей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13,9%);</a:t>
          </a:r>
          <a:endParaRPr lang="ru-RU" sz="12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–2315,4 тыс. рублей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(11,8 %);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 –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1019,1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рублей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6,5%).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/>
      <dgm:spPr/>
      <dgm:t>
        <a:bodyPr/>
        <a:lstStyle/>
        <a:p>
          <a:pPr algn="l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бюджета Остаповского сельского поселения в 2025 году и плановом периоде 2026-2027 годов осуществлялось по программно-целевому принципу на основе муниципальных программ Остаповского сельского поселения. Исполнение бюджета в 2025 году  и плановом периоде на 2026 и 2027 годы  на реализацию муниципальных  программ составят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26902,3 тыс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руб., планируется осуществлять в рамках 7 муниципальных программ.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Общие расходы, направленные в 2025 году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23171,5 тыс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.  рублей или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86,1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  от прогнозируемого общего объема расходов местного бюджета; в 2026 году-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17139,3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тыс. руб. или 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88,2 %;,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в 2027 году –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114554,1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тыс. руб. или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93,5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%.Как и в прошлые годы на реализацию муниципальной программы «Развитие культуры и спорта на территории Остаповского сельского поселения» планируется максимальный объем бюджетных ассигнований  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6959,4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тыс. рублей или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25,9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 от общего объема ассигнований, направленных на реализацию муниципальных программ Остаповского сельского поселения. Примерно на уровне текущего финансового года (с учетом уточенного плана) останутся расходы на следующие муниципальные программы: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75000566-004B-48A8-87C4-C87C94FB111D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«Поддержка субъектов малого предпринимательства»;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DF87B5D-8FFC-449B-8B1A-11A7586B79E8}" type="parTrans" cxnId="{48843A78-39B4-49FF-90DA-EFC9A425ECDC}">
      <dgm:prSet/>
      <dgm:spPr/>
      <dgm:t>
        <a:bodyPr/>
        <a:lstStyle/>
        <a:p>
          <a:endParaRPr lang="ru-RU"/>
        </a:p>
      </dgm:t>
    </dgm:pt>
    <dgm:pt modelId="{FEFD319A-F87E-4FE8-AF8A-CFBE3AEC39DC}" type="sibTrans" cxnId="{48843A78-39B4-49FF-90DA-EFC9A425ECDC}">
      <dgm:prSet/>
      <dgm:spPr/>
      <dgm:t>
        <a:bodyPr/>
        <a:lstStyle/>
        <a:p>
          <a:endParaRPr lang="ru-RU"/>
        </a:p>
      </dgm:t>
    </dgm:pt>
    <dgm:pt modelId="{3E115EF1-3763-4FF4-B474-ACC50A9E0DAB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«Обеспечение мероприятий по благоустройству населенных пунктов Остаповского сельского поселения».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E26C871-AF9F-4D98-AE67-9D3ECDF235E5}" type="parTrans" cxnId="{6AA22F01-196A-409A-AE59-197B18F12D02}">
      <dgm:prSet/>
      <dgm:spPr/>
      <dgm:t>
        <a:bodyPr/>
        <a:lstStyle/>
        <a:p>
          <a:endParaRPr lang="ru-RU"/>
        </a:p>
      </dgm:t>
    </dgm:pt>
    <dgm:pt modelId="{C11CF519-954C-4F1A-867C-2AF2697B39C1}" type="sibTrans" cxnId="{6AA22F01-196A-409A-AE59-197B18F12D02}">
      <dgm:prSet/>
      <dgm:spPr/>
      <dgm:t>
        <a:bodyPr/>
        <a:lstStyle/>
        <a:p>
          <a:endParaRPr lang="ru-RU"/>
        </a:p>
      </dgm:t>
    </dgm:pt>
    <dgm:pt modelId="{5B172591-8300-496C-B9D8-E2343BBFD65E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Увеличение объемов финансирования ожидается по программе «Обеспечение мероприятий по благоустройству населенных пунктов Остаповского сельского поселения».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9CDA1A8-1F4C-4577-B3CF-3AB682886E97}" type="parTrans" cxnId="{1237C431-575A-4E58-9B50-2387C048FA96}">
      <dgm:prSet/>
      <dgm:spPr/>
      <dgm:t>
        <a:bodyPr/>
        <a:lstStyle/>
        <a:p>
          <a:endParaRPr lang="ru-RU"/>
        </a:p>
      </dgm:t>
    </dgm:pt>
    <dgm:pt modelId="{D0401F32-1E26-422B-B230-98A104313009}" type="sibTrans" cxnId="{1237C431-575A-4E58-9B50-2387C048FA96}">
      <dgm:prSet/>
      <dgm:spPr/>
      <dgm:t>
        <a:bodyPr/>
        <a:lstStyle/>
        <a:p>
          <a:endParaRPr lang="ru-RU"/>
        </a:p>
      </dgm:t>
    </dgm:pt>
    <dgm:pt modelId="{56DA8068-F7E0-4FEB-AA4A-F240F7A71DA5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«Развитие местного самоуправления в Остаповском сельском поселении»;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FF65D46-C64A-4425-A594-CD56413277F9}" type="parTrans" cxnId="{95B6D7EB-790E-4594-B9A6-83383D6B2E19}">
      <dgm:prSet/>
      <dgm:spPr/>
      <dgm:t>
        <a:bodyPr/>
        <a:lstStyle/>
        <a:p>
          <a:endParaRPr lang="ru-RU"/>
        </a:p>
      </dgm:t>
    </dgm:pt>
    <dgm:pt modelId="{110F5BBB-FAF7-4514-95B5-A0A5DB8464DE}" type="sibTrans" cxnId="{95B6D7EB-790E-4594-B9A6-83383D6B2E19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92067" custScaleY="167083" custLinFactNeighborX="-11528" custLinFactNeighborY="-5271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216450" custScaleY="124968" custLinFactNeighborX="30240" custLinFactNeighborY="21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7659" custScaleY="90045" custLinFactNeighborX="-23026" custLinFactNeighborY="-4452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DCF746-C1CF-45F8-B548-CE06F18A14AD}" type="presOf" srcId="{56DA8068-F7E0-4FEB-AA4A-F240F7A71DA5}" destId="{B2F430F6-A5FF-4650-892D-A1CC762059F0}" srcOrd="0" destOrd="1" presId="urn:microsoft.com/office/officeart/2009/3/layout/IncreasingArrowsProcess"/>
    <dgm:cxn modelId="{DCA24253-6B01-47BA-88A4-532F04FCFE45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6AA22F01-196A-409A-AE59-197B18F12D02}" srcId="{56727721-662E-44E6-9968-5331C400028A}" destId="{3E115EF1-3763-4FF4-B474-ACC50A9E0DAB}" srcOrd="2" destOrd="0" parTransId="{CE26C871-AF9F-4D98-AE67-9D3ECDF235E5}" sibTransId="{C11CF519-954C-4F1A-867C-2AF2697B39C1}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0A3D758-4CB7-4DE9-857B-07084D555B96}" type="presOf" srcId="{3E115EF1-3763-4FF4-B474-ACC50A9E0DAB}" destId="{B2F430F6-A5FF-4650-892D-A1CC762059F0}" srcOrd="0" destOrd="3" presId="urn:microsoft.com/office/officeart/2009/3/layout/IncreasingArrowsProcess"/>
    <dgm:cxn modelId="{A40FFE98-5B87-4D88-AA6E-EF9F2E6FC8E0}" type="presOf" srcId="{56727721-662E-44E6-9968-5331C400028A}" destId="{B2F430F6-A5FF-4650-892D-A1CC762059F0}" srcOrd="0" destOrd="0" presId="urn:microsoft.com/office/officeart/2009/3/layout/IncreasingArrowsProcess"/>
    <dgm:cxn modelId="{5E17972B-857A-49E3-AE4B-3A50554FB9F1}" type="presOf" srcId="{42F3AADE-91BC-4F53-96CB-8E1EE585A2DA}" destId="{5914EB7D-8A5B-4060-AAF1-418D36193991}" srcOrd="0" destOrd="0" presId="urn:microsoft.com/office/officeart/2009/3/layout/IncreasingArrowsProcess"/>
    <dgm:cxn modelId="{95B6D7EB-790E-4594-B9A6-83383D6B2E19}" srcId="{56727721-662E-44E6-9968-5331C400028A}" destId="{56DA8068-F7E0-4FEB-AA4A-F240F7A71DA5}" srcOrd="0" destOrd="0" parTransId="{1FF65D46-C64A-4425-A594-CD56413277F9}" sibTransId="{110F5BBB-FAF7-4514-95B5-A0A5DB8464DE}"/>
    <dgm:cxn modelId="{305240AE-0998-4D13-9EDF-C8DC65D39081}" type="presOf" srcId="{5B172591-8300-496C-B9D8-E2343BBFD65E}" destId="{B2F430F6-A5FF-4650-892D-A1CC762059F0}" srcOrd="0" destOrd="4" presId="urn:microsoft.com/office/officeart/2009/3/layout/IncreasingArrowsProcess"/>
    <dgm:cxn modelId="{1237C431-575A-4E58-9B50-2387C048FA96}" srcId="{505BE5B3-CF3A-4814-BE17-528E8859F083}" destId="{5B172591-8300-496C-B9D8-E2343BBFD65E}" srcOrd="1" destOrd="0" parTransId="{59CDA1A8-1F4C-4577-B3CF-3AB682886E97}" sibTransId="{D0401F32-1E26-422B-B230-98A104313009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FCB5511D-5DE6-422B-A304-D47891F11D39}" type="presOf" srcId="{E6AE6CB4-C484-43CF-A7ED-C76104F0022B}" destId="{86BEF549-315E-4A3F-B55E-B57D26A55129}" srcOrd="0" destOrd="0" presId="urn:microsoft.com/office/officeart/2009/3/layout/IncreasingArrowsProcess"/>
    <dgm:cxn modelId="{B327FCE6-AE02-4461-A43D-CC6600E5A462}" type="presOf" srcId="{75000566-004B-48A8-87C4-C87C94FB111D}" destId="{B2F430F6-A5FF-4650-892D-A1CC762059F0}" srcOrd="0" destOrd="2" presId="urn:microsoft.com/office/officeart/2009/3/layout/IncreasingArrowsProcess"/>
    <dgm:cxn modelId="{48843A78-39B4-49FF-90DA-EFC9A425ECDC}" srcId="{56727721-662E-44E6-9968-5331C400028A}" destId="{75000566-004B-48A8-87C4-C87C94FB111D}" srcOrd="1" destOrd="0" parTransId="{FDF87B5D-8FFC-449B-8B1A-11A7586B79E8}" sibTransId="{FEFD319A-F87E-4FE8-AF8A-CFBE3AEC39DC}"/>
    <dgm:cxn modelId="{157ECE27-25D1-401A-A305-C084A92DEBE1}" type="presParOf" srcId="{86BEF549-315E-4A3F-B55E-B57D26A55129}" destId="{86A4337D-FF19-472E-916A-D9FD8841784D}" srcOrd="0" destOrd="0" presId="urn:microsoft.com/office/officeart/2009/3/layout/IncreasingArrowsProcess"/>
    <dgm:cxn modelId="{056D24DE-B403-4C7C-9A92-4393703A0C0A}" type="presParOf" srcId="{86BEF549-315E-4A3F-B55E-B57D26A55129}" destId="{B2F430F6-A5FF-4650-892D-A1CC762059F0}" srcOrd="1" destOrd="0" presId="urn:microsoft.com/office/officeart/2009/3/layout/IncreasingArrowsProcess"/>
    <dgm:cxn modelId="{D0881C21-4E73-4004-96B9-89CB4E7FD997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flowChartPunchedTape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20" y="1439203"/>
        <a:ext cx="1354916" cy="712817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flowChartPunchedTape">
          <a:avLst/>
        </a:prstGeom>
        <a:solidFill>
          <a:srgbClr val="3FCD57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87059"/>
        <a:ext cx="1403934" cy="773606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flowChartPunchedTape">
          <a:avLst/>
        </a:prstGeom>
        <a:solidFill>
          <a:schemeClr val="accent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0" y="4322647"/>
        <a:ext cx="1407688" cy="66885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701428" y="4016"/>
          <a:ext cx="8203846" cy="21684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603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23171,5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86,1%);</a:t>
          </a: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 – 17139,3 тыс. рублей (88,2%);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 –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14554,1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93,5%)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428" y="546137"/>
        <a:ext cx="7661725" cy="1084241"/>
      </dsp:txXfrm>
    </dsp:sp>
    <dsp:sp modelId="{B2F430F6-A5FF-4650-892D-A1CC762059F0}">
      <dsp:nvSpPr>
        <dsp:cNvPr id="0" name=""/>
        <dsp:cNvSpPr/>
      </dsp:nvSpPr>
      <dsp:spPr>
        <a:xfrm>
          <a:off x="8" y="2402221"/>
          <a:ext cx="8910726" cy="3620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бюджета Остаповского сельского поселения в 2025 году и плановом периоде 2026-2027 годов осуществлялось по программно-целевому принципу на основе муниципальных программ Остаповского сельского поселения. Исполнение бюджета в 2025 году  и плановом периоде на 2026 и 2027 годы  на реализацию муниципальных  программ составят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26902,3 тыс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руб., планируется осуществлять в рамках 7 муниципальных программ.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Общие расходы, направленные в 2025 году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23171,5 тыс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.  рублей или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86,1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%  от прогнозируемого общего объема расходов местного бюджета; в 2026 году-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17139,3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тыс. руб. или 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88,2 %;,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в 2027 году –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114554,1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тыс. руб. или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93,5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%.Как и в прошлые годы на реализацию муниципальной программы «Развитие культуры и спорта на территории Остаповского сельского поселения» планируется максимальный объем бюджетных ассигнований  -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6959,4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тыс. рублей или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25,9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% от общего объема ассигнований, направленных на реализацию муниципальных программ Остаповского сельского поселения. Примерно на уровне текущего финансового года (с учетом уточенного плана) останутся расходы на следующие муниципальные программы: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«Развитие местного самоуправления в Остаповском сельском поселении»;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«Поддержка субъектов малого предпринимательства»;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«Обеспечение мероприятий по благоустройству населенных пунктов Остаповского сельского поселения».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Увеличение объемов финансирования ожидается по программе «Обеспечение мероприятий по благоустройству населенных пунктов Остаповского сельского поселения».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" y="2402221"/>
        <a:ext cx="8910726" cy="3620155"/>
      </dsp:txXfrm>
    </dsp:sp>
    <dsp:sp modelId="{5914EB7D-8A5B-4060-AAF1-418D36193991}">
      <dsp:nvSpPr>
        <dsp:cNvPr id="0" name=""/>
        <dsp:cNvSpPr/>
      </dsp:nvSpPr>
      <dsp:spPr>
        <a:xfrm>
          <a:off x="5163322" y="1042713"/>
          <a:ext cx="3243555" cy="116864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06033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 –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3730,8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рублей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13,9%);</a:t>
          </a:r>
          <a:endParaRPr lang="ru-RU" sz="12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–2315,4 тыс. рублей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(11,8 %);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 –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1019,1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рублей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6,5%).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3322" y="1334875"/>
        <a:ext cx="2951393" cy="584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0.23243</cdr:x>
      <cdr:y>0.84177</cdr:y>
    </cdr:from>
    <cdr:to>
      <cdr:x>0.35341</cdr:x>
      <cdr:y>0.94957</cdr:y>
    </cdr:to>
    <cdr:sp macro="" textlink="">
      <cdr:nvSpPr>
        <cdr:cNvPr id="3" name="TextBox 2"/>
        <cdr:cNvSpPr txBox="1"/>
      </cdr:nvSpPr>
      <cdr:spPr>
        <a:xfrm xmlns:a="http://schemas.openxmlformats.org/drawingml/2006/main" rot="506593">
          <a:off x="1347827" y="4087267"/>
          <a:ext cx="701553" cy="52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0.40581</cdr:x>
      <cdr:y>0.8741</cdr:y>
    </cdr:from>
    <cdr:to>
      <cdr:x>0.52679</cdr:x>
      <cdr:y>0.9819</cdr:y>
    </cdr:to>
    <cdr:sp macro="" textlink="">
      <cdr:nvSpPr>
        <cdr:cNvPr id="5" name="TextBox 1"/>
        <cdr:cNvSpPr txBox="1"/>
      </cdr:nvSpPr>
      <cdr:spPr>
        <a:xfrm xmlns:a="http://schemas.openxmlformats.org/drawingml/2006/main" rot="472221">
          <a:off x="2353266" y="4244257"/>
          <a:ext cx="701553" cy="523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0.59148</cdr:x>
      <cdr:y>0.89569</cdr:y>
    </cdr:from>
    <cdr:to>
      <cdr:x>0.71246</cdr:x>
      <cdr:y>0.95232</cdr:y>
    </cdr:to>
    <cdr:sp macro="" textlink="">
      <cdr:nvSpPr>
        <cdr:cNvPr id="7" name="TextBox 1"/>
        <cdr:cNvSpPr txBox="1"/>
      </cdr:nvSpPr>
      <cdr:spPr>
        <a:xfrm xmlns:a="http://schemas.openxmlformats.org/drawingml/2006/main" rot="353759">
          <a:off x="3429924" y="4349090"/>
          <a:ext cx="701553" cy="274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0.06378</cdr:x>
      <cdr:y>0.81462</cdr:y>
    </cdr:from>
    <cdr:to>
      <cdr:x>0.23317</cdr:x>
      <cdr:y>0.92242</cdr:y>
    </cdr:to>
    <cdr:sp macro="" textlink="">
      <cdr:nvSpPr>
        <cdr:cNvPr id="6" name="TextBox 1"/>
        <cdr:cNvSpPr txBox="1"/>
      </cdr:nvSpPr>
      <cdr:spPr>
        <a:xfrm xmlns:a="http://schemas.openxmlformats.org/drawingml/2006/main" rot="1155229">
          <a:off x="305027" y="3724443"/>
          <a:ext cx="810105" cy="492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 отчет</a:t>
          </a:r>
        </a:p>
        <a:p xmlns:a="http://schemas.openxmlformats.org/drawingml/2006/main"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10.06.2025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86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93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1470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6848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64996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535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8541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6849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E051C-D7CA-4525-92E9-184A3781F9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576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A47D9-5C59-4E5C-B821-328BBFE6CF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621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6470232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10.06.2025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79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677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5E0E091-9795-4AC6-8D5F-9DA5F106CA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7585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9A98A4C-BBD5-432C-A219-A40AC32615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8022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FF8C0CE-BC11-404E-961F-FE6125115D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1572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56698-92FC-4931-8767-949D122C40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633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2490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05B56-C02C-4FA1-9329-DC7C68A0AC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645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B3B7063-6465-48CF-A1EE-12D922ECC9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0820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62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chart" Target="../charts/chart6.xml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163078"/>
            <a:ext cx="7140978" cy="1270349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К  решению Совета Остаповского сельского поселения Шуйского муниципального района № 38 от 26.12.2024 «О проекте бюджета Остаповского сельского поселения на 2025 год и на плановый период 2026 и 2027 годов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75695" y="802433"/>
            <a:ext cx="7181619" cy="2124915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3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70809255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93879197"/>
              </p:ext>
            </p:extLst>
          </p:nvPr>
        </p:nvGraphicFramePr>
        <p:xfrm>
          <a:off x="5796136" y="4814596"/>
          <a:ext cx="3114599" cy="195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16037142"/>
              </p:ext>
            </p:extLst>
          </p:nvPr>
        </p:nvGraphicFramePr>
        <p:xfrm>
          <a:off x="5580112" y="1009101"/>
          <a:ext cx="3433259" cy="172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51519640"/>
              </p:ext>
            </p:extLst>
          </p:nvPr>
        </p:nvGraphicFramePr>
        <p:xfrm>
          <a:off x="5724128" y="2780928"/>
          <a:ext cx="34198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025"/>
            <a:ext cx="865786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 Остаповского сельского поселения по видам доходов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8970" y="167950"/>
            <a:ext cx="7680671" cy="71946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Остаповского сельского поселения 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 годы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899318"/>
              </p:ext>
            </p:extLst>
          </p:nvPr>
        </p:nvGraphicFramePr>
        <p:xfrm>
          <a:off x="69432" y="1250303"/>
          <a:ext cx="478248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304195" y="6249604"/>
            <a:ext cx="104775" cy="1143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 flipH="1" flipV="1">
            <a:off x="313720" y="6528121"/>
            <a:ext cx="95250" cy="103690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03349" y="5955462"/>
            <a:ext cx="95250" cy="100021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148" y="6410689"/>
            <a:ext cx="3646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153" y="5831303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228" y="6056127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5194" y="1238631"/>
            <a:ext cx="416688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запланированы: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в сумме 26902,3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9372,0 тыс.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17530,3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году в сумме 20354,7тыс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6061,7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14293,0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2027 году в сумме 16368,3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6286,0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10 082,3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15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521724" cy="7822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налоговых, неналоговых доходов и безвозмездных поступлений  бюджета Остаповского сельского поселения на 2026-2027 годы (тыс. руб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.) сравнении ожидаемым исполнением за текущий финансовый год (оценка ) и отчетный финансовый год (отчет)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1607" y="787783"/>
            <a:ext cx="744599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818943" y="5667651"/>
            <a:ext cx="1056387" cy="103778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760182" y="5674690"/>
            <a:ext cx="1060464" cy="1109273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4" y="5460889"/>
            <a:ext cx="2381250" cy="1473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23" y="5460889"/>
            <a:ext cx="2192942" cy="145131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77954"/>
              </p:ext>
            </p:extLst>
          </p:nvPr>
        </p:nvGraphicFramePr>
        <p:xfrm>
          <a:off x="878888" y="904212"/>
          <a:ext cx="7714695" cy="4790231"/>
        </p:xfrm>
        <a:graphic>
          <a:graphicData uri="http://schemas.openxmlformats.org/drawingml/2006/table">
            <a:tbl>
              <a:tblPr firstRow="1" firstCol="1" bandRow="1"/>
              <a:tblGrid>
                <a:gridCol w="1067028"/>
                <a:gridCol w="845921"/>
                <a:gridCol w="793874"/>
                <a:gridCol w="707791"/>
                <a:gridCol w="583450"/>
                <a:gridCol w="650403"/>
                <a:gridCol w="564319"/>
                <a:gridCol w="688663"/>
                <a:gridCol w="526060"/>
                <a:gridCol w="631274"/>
                <a:gridCol w="655912"/>
              </a:tblGrid>
              <a:tr h="778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br>
                        <a:rPr lang="ru-RU" sz="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7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к ожидаемому исполнению </a:t>
                      </a:r>
                      <a:b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год </a:t>
                      </a:r>
                      <a:endParaRPr lang="ru-RU" sz="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 год</a:t>
                      </a: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исполнению </a:t>
                      </a: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к ожидаемому исполнению </a:t>
                      </a:r>
                      <a:b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2026</a:t>
                      </a:r>
                      <a:r>
                        <a:rPr lang="ru-RU" sz="7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 smtClean="0"/>
                    </a:p>
                    <a:p>
                      <a:r>
                        <a:rPr lang="ru-RU" sz="800" dirty="0" smtClean="0"/>
                        <a:t>11</a:t>
                      </a:r>
                      <a:endParaRPr lang="ru-RU" sz="800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2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7116,3</a:t>
                      </a:r>
                      <a:endParaRPr lang="ru-RU" sz="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9372,0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131,7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6061,7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85,2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r>
                        <a:rPr lang="ru-RU" sz="7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5831,5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81,9 %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96,2 %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000 1 01 01000 00 0000 000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3236,0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2834,0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162,7 %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2888,0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89,2 %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101,9 %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3236,0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2834,0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106,1,0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162,7 %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2888,00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101,9 %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-82,0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162,7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800,00%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105,9 %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878,7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79, 9 %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53,6%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49,8 %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103,2 %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2405,7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2100,00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87,3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89,4%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127,6,5 %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91,4%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102,3 %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9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налоговые и неналоговые доходы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666,1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3820,0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573,5 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4182,7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627,9 %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340,4%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458,0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69,0%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10,9 %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17889,2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17530,3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98,0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14293,0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79,9%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86,0%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10082,3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56,4%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70,5 %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6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000 2 02 01000 00 0000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15358,4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14412,3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93,8%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12455,1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81,1%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9617,2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62,6%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77,2 %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315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608037"/>
              </p:ext>
            </p:extLst>
          </p:nvPr>
        </p:nvGraphicFramePr>
        <p:xfrm>
          <a:off x="772356" y="1296139"/>
          <a:ext cx="7918881" cy="4216894"/>
        </p:xfrm>
        <a:graphic>
          <a:graphicData uri="http://schemas.openxmlformats.org/drawingml/2006/table">
            <a:tbl>
              <a:tblPr firstRow="1" firstCol="1" bandRow="1"/>
              <a:tblGrid>
                <a:gridCol w="1092259"/>
                <a:gridCol w="847699"/>
                <a:gridCol w="578618"/>
                <a:gridCol w="497969"/>
                <a:gridCol w="536275"/>
                <a:gridCol w="593732"/>
                <a:gridCol w="536275"/>
                <a:gridCol w="584157"/>
                <a:gridCol w="507545"/>
                <a:gridCol w="584157"/>
                <a:gridCol w="545851"/>
                <a:gridCol w="622462"/>
                <a:gridCol w="391882"/>
              </a:tblGrid>
              <a:tr h="15334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000 2 02 02000 00 0000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691,6 %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230,5 %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76,2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209,3%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000 2 02 03000 00 0000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346,2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412,2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119,1%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129,8%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64,4%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134,3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103,5 %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1894,6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2483,4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1388,4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безвозмездные поступления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5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25005,5</a:t>
                      </a:r>
                      <a:endParaRPr lang="ru-RU" sz="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26902,3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20354,7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81,4 %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16368,3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88,2 %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r>
                        <a:rPr lang="ru-RU" sz="800" dirty="0" smtClean="0"/>
                        <a:t>65,5</a:t>
                      </a:r>
                      <a:endParaRPr lang="ru-RU" sz="800" dirty="0"/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80,4 %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606100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5" y="3287209"/>
            <a:ext cx="8544773" cy="1984587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 культуры, физкультуры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выполнение передаваемых государственных полномочий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Остаповского сельского поселения,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законами, законами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490410"/>
            <a:ext cx="1068796" cy="1196139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686" y="5019869"/>
            <a:ext cx="1392725" cy="1326405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807" y="5411754"/>
            <a:ext cx="1151715" cy="1194319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9487" y="4926563"/>
            <a:ext cx="1283925" cy="149214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8170" y="5075853"/>
            <a:ext cx="1194318" cy="1277876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4417" y="5444992"/>
            <a:ext cx="1156996" cy="12034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59" y="81023"/>
            <a:ext cx="7845965" cy="9375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Остаповского сельского поселения на 2025 год и плановый период 2026-2027 годов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79" y="1163782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22" y="1144382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51" y="1079806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82" y="1135595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69" y="1163782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30" y="1070476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899693" y="2435290"/>
            <a:ext cx="1442291" cy="655134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062064" y="1931436"/>
            <a:ext cx="961053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3341943" y="2276669"/>
            <a:ext cx="1245423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Благоустройство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711959" y="2360644"/>
            <a:ext cx="1250302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Культура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906278" y="1828799"/>
            <a:ext cx="1306285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129463" y="2501266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605032" y="1624545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586719" y="1640032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876726" y="1626471"/>
            <a:ext cx="17012" cy="64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274813" y="1586219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6509723" y="1607051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7777163" y="167100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альтернативный процесс 46"/>
          <p:cNvSpPr/>
          <p:nvPr/>
        </p:nvSpPr>
        <p:spPr>
          <a:xfrm>
            <a:off x="4898572" y="4114799"/>
            <a:ext cx="2957804" cy="1119674"/>
          </a:xfrm>
          <a:prstGeom prst="flowChartAlternateProcess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РАСХОДЫ </a:t>
            </a:r>
            <a:r>
              <a:rPr lang="ru-RU" b="1" dirty="0"/>
              <a:t>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48" name="Выгнутая влево стрелка 47"/>
          <p:cNvSpPr/>
          <p:nvPr/>
        </p:nvSpPr>
        <p:spPr>
          <a:xfrm rot="2330396">
            <a:off x="3759650" y="4215743"/>
            <a:ext cx="776613" cy="1605878"/>
          </a:xfrm>
          <a:prstGeom prst="curvedRightArrow">
            <a:avLst>
              <a:gd name="adj1" fmla="val 25000"/>
              <a:gd name="adj2" fmla="val 4792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Выгнутая вправо стрелка 49"/>
          <p:cNvSpPr/>
          <p:nvPr/>
        </p:nvSpPr>
        <p:spPr>
          <a:xfrm rot="19880112">
            <a:off x="8227350" y="4088884"/>
            <a:ext cx="603990" cy="1590597"/>
          </a:xfrm>
          <a:prstGeom prst="curvedLeftArrow">
            <a:avLst>
              <a:gd name="adj1" fmla="val 26485"/>
              <a:gd name="adj2" fmla="val 28735"/>
              <a:gd name="adj3" fmla="val 28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Блок-схема: подготовка 51"/>
          <p:cNvSpPr/>
          <p:nvPr/>
        </p:nvSpPr>
        <p:spPr>
          <a:xfrm flipH="1">
            <a:off x="3909527" y="5551714"/>
            <a:ext cx="2388636" cy="1119674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7</a:t>
            </a:r>
            <a:r>
              <a:rPr lang="ru-RU" sz="1400" dirty="0" smtClean="0"/>
              <a:t> </a:t>
            </a:r>
            <a:r>
              <a:rPr lang="ru-RU" sz="1400" dirty="0"/>
              <a:t>разделам бюджетной классификации</a:t>
            </a:r>
          </a:p>
        </p:txBody>
      </p:sp>
      <p:sp>
        <p:nvSpPr>
          <p:cNvPr id="53" name="Блок-схема: подготовка 52"/>
          <p:cNvSpPr/>
          <p:nvPr/>
        </p:nvSpPr>
        <p:spPr>
          <a:xfrm>
            <a:off x="6382139" y="5299787"/>
            <a:ext cx="2369975" cy="1334277"/>
          </a:xfrm>
          <a:prstGeom prst="flowChartPreparation">
            <a:avLst/>
          </a:prstGeom>
          <a:solidFill>
            <a:srgbClr val="0070C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7</a:t>
            </a:r>
            <a:r>
              <a:rPr lang="ru-RU" sz="1400" dirty="0" smtClean="0"/>
              <a:t> муниципальным </a:t>
            </a:r>
            <a:r>
              <a:rPr lang="ru-RU" sz="1400" dirty="0"/>
              <a:t>программам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075226"/>
            <a:ext cx="3824077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38" y="160337"/>
            <a:ext cx="8451142" cy="67008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Структура расходов бюджета Остаповского поселения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на 2025 год и плановый период 2026-2027 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7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474237" y="5523722"/>
            <a:ext cx="5710334" cy="1068149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63434359"/>
              </p:ext>
            </p:extLst>
          </p:nvPr>
        </p:nvGraphicFramePr>
        <p:xfrm>
          <a:off x="7494001" y="970345"/>
          <a:ext cx="1250301" cy="157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71214831"/>
              </p:ext>
            </p:extLst>
          </p:nvPr>
        </p:nvGraphicFramePr>
        <p:xfrm>
          <a:off x="7259216" y="2761862"/>
          <a:ext cx="1604866" cy="170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41450863"/>
              </p:ext>
            </p:extLst>
          </p:nvPr>
        </p:nvGraphicFramePr>
        <p:xfrm>
          <a:off x="7193902" y="4572001"/>
          <a:ext cx="1670180" cy="169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764098"/>
              </p:ext>
            </p:extLst>
          </p:nvPr>
        </p:nvGraphicFramePr>
        <p:xfrm>
          <a:off x="86240" y="858588"/>
          <a:ext cx="7254916" cy="4921421"/>
        </p:xfrm>
        <a:graphic>
          <a:graphicData uri="http://schemas.openxmlformats.org/drawingml/2006/table">
            <a:tbl>
              <a:tblPr/>
              <a:tblGrid>
                <a:gridCol w="817169"/>
                <a:gridCol w="3414497"/>
                <a:gridCol w="1024348"/>
                <a:gridCol w="1074141"/>
                <a:gridCol w="924761"/>
              </a:tblGrid>
              <a:tr h="15133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Раздел, подраздел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Сумма,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РАСХОДЫ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10817,3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8569,6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6646,00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0102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6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0104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6085,6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5785,3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3785,3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6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финансового (финансово-бюджетного) надзора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7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проведения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выборов и референдумов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4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2702,8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1322,1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1398,5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55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449,5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465,1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ПРАВООХРАНИЕЛЬНАЯ ДЕЯТЕЛЬНОСТЬ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0310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45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1388,4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1388,4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0921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0409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9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6411,0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3509,6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3487,4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0502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78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5703,2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3487,4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КУЛЬТУРА,КИНЕМАТОГРАФИЯ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6959,4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5594,7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4594,7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6959,4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5594,7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4594,7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1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4444,0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6466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4444,0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268902,3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19891,7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15573,2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Картинки по запросу расходы бюджет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797558" y="6591871"/>
            <a:ext cx="3387013" cy="45719"/>
          </a:xfrm>
          <a:prstGeom prst="rect">
            <a:avLst/>
          </a:prstGeom>
          <a:noFill/>
          <a:effectLst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8" y="5846206"/>
            <a:ext cx="1891730" cy="1265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53" y="5942475"/>
            <a:ext cx="2924349" cy="116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191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15747" y="7032"/>
            <a:ext cx="840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Остаповского сельского поселения на 2025 год и плановый период 2026-2027 годов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622011"/>
              </p:ext>
            </p:extLst>
          </p:nvPr>
        </p:nvGraphicFramePr>
        <p:xfrm>
          <a:off x="0" y="783770"/>
          <a:ext cx="8910735" cy="607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4643" y="1191133"/>
            <a:ext cx="407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88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94414"/>
            <a:ext cx="461962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01885" y="115218"/>
            <a:ext cx="791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Остаповского сельского поселения на 2025 год и плановый период 2026-2027 годов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392550"/>
              </p:ext>
            </p:extLst>
          </p:nvPr>
        </p:nvGraphicFramePr>
        <p:xfrm>
          <a:off x="601885" y="896646"/>
          <a:ext cx="7391747" cy="5269474"/>
        </p:xfrm>
        <a:graphic>
          <a:graphicData uri="http://schemas.openxmlformats.org/drawingml/2006/table">
            <a:tbl>
              <a:tblPr/>
              <a:tblGrid>
                <a:gridCol w="1938647"/>
                <a:gridCol w="643931"/>
                <a:gridCol w="643931"/>
                <a:gridCol w="630232"/>
                <a:gridCol w="513776"/>
                <a:gridCol w="467537"/>
                <a:gridCol w="486373"/>
                <a:gridCol w="472674"/>
                <a:gridCol w="472674"/>
                <a:gridCol w="479524"/>
                <a:gridCol w="642448"/>
              </a:tblGrid>
              <a:tr h="48982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Расходы местного бюджета Остаповского сельского поселения на реализацию муниципальных  программ Остаповского сельского поселения на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на плановый период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2076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годов в сравнении с исполнением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 и ожидаемым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исполнением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639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Код целевой статьи расходов областного бюджета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исполнению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5=4/3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7=6/3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8=6/4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10=9/3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11=9/4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Остаповского сельского поселения «Обеспечение деятельности в пожарной безопасности»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01 0 00 00000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612,2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76,8%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49,0%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63,8%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49,0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местного самоуправления в Остаповском сельском поселении»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7763,7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10255,6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132,0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8012,1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103,2%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78,1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6012,1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77,4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58,6 %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«Совершенствование управлением муниципальной собственностью Остаповского сельского поселения»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494,5%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429,4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86,8 %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70,00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429,4%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86,8%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«Улучшение условий и охраны труда в Остаповском сельском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поселении»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32,30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123,8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123,8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123,8%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«Обеспечение мероприятий по благоустройству населенных пунктов Остаповского сельского поселения»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5311,6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5315,9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3509,6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66,0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72,8%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3487,4</a:t>
                      </a:r>
                      <a:endParaRPr lang="ru-RU" sz="6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ctr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65,7%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65,6%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культуры и спорта на территории Остаповского сельского поселения 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8165,7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6959,4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85,2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5594,7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80,4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54,3%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4594,7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56,3%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66,0%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«Поддержка субъектов малого предпринимательства»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71,4%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71,4%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7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21215,1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23171,5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109,2%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17576,4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82,8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75,8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14554,1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68,6%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62,8%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47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3621" y="81037"/>
            <a:ext cx="8494518" cy="2769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Муниципальная программа «Обеспечение деятельности пожарной безопасности»</a:t>
            </a: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867746"/>
            <a:ext cx="8546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826768"/>
              </p:ext>
            </p:extLst>
          </p:nvPr>
        </p:nvGraphicFramePr>
        <p:xfrm>
          <a:off x="2528594" y="1683974"/>
          <a:ext cx="5922948" cy="4426772"/>
        </p:xfrm>
        <a:graphic>
          <a:graphicData uri="http://schemas.openxmlformats.org/drawingml/2006/table">
            <a:tbl>
              <a:tblPr/>
              <a:tblGrid>
                <a:gridCol w="332197"/>
                <a:gridCol w="799757"/>
                <a:gridCol w="485324"/>
                <a:gridCol w="452761"/>
                <a:gridCol w="452761"/>
                <a:gridCol w="461639"/>
                <a:gridCol w="523783"/>
                <a:gridCol w="621436"/>
                <a:gridCol w="497150"/>
                <a:gridCol w="603681"/>
                <a:gridCol w="692459"/>
              </a:tblGrid>
              <a:tr h="1961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Наименование целевого индикатора (показателя)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изм.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Значения целевых индикаторов (показателей)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4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пожаров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000" dirty="0"/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Умен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ьше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Уменьшение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чрезвычайных ситуаций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Уменьшение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1968759" y="662474"/>
            <a:ext cx="68673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-</a:t>
            </a:r>
            <a:r>
              <a:rPr lang="ru-RU" sz="800" dirty="0" smtClean="0"/>
              <a:t>совершенствование  системы  управления  в  кризисных  ситуациях;</a:t>
            </a:r>
          </a:p>
          <a:p>
            <a:pPr lvl="0"/>
            <a:r>
              <a:rPr lang="ru-RU" sz="800" dirty="0" smtClean="0"/>
              <a:t>- -снижение  количества  пожаров, гибели  и  травматизма  людей, материального  ущерба  от  пожаров;</a:t>
            </a:r>
          </a:p>
          <a:p>
            <a:pPr lvl="0"/>
            <a:r>
              <a:rPr lang="ru-RU" sz="800" dirty="0" smtClean="0"/>
              <a:t>- дальнейшее  развитие  и  совершенствование  добровольной  пожарной  охраны, путем  обеспечения  материально-техническими  средствами  добровольных  противопожарных  формирований  поселения;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1358180"/>
            <a:ext cx="2217217" cy="2468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08" y="219536"/>
            <a:ext cx="1388092" cy="1439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7" y="3946217"/>
            <a:ext cx="2063469" cy="19528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9259" y="876300"/>
            <a:ext cx="5345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Остаповского сельского поселения!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770" y="2164080"/>
            <a:ext cx="87849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дни мы ведем работу над самым важным документом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Остаповского сельского поселения на 2025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бюджетным законодательством, бюджет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формируется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бюджетный цикл с учетом показателей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бюджетного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прогноза, разработанного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Остаповского сельского поселения на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 с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гг.. Расходная часть бюджета ориентирована на сохранение социальных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гарантий, сохранением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номинальной заработной платы работников бюджетной сферы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уровня, достигнутого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повышение качества и доступности муниципальных услуг.  Исполнение бюджета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годах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осуществлять в рамках 8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знакомит население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основными положениями главного финансового документа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Остаповского сельского 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2027 годов, который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 специально для того, чтобы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был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осведомлен, как формируется и расходуется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сколько в бюджет поступает средств и на какие цели они направляются.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для ваших замечаний и конструктивных предложений.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9" y="17845"/>
            <a:ext cx="255354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98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5665" cy="755780"/>
          </a:xfrm>
          <a:ln cmpd="sng"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на территории Остаповского сельского поселения»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48" y="706056"/>
            <a:ext cx="6296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Сохранение и развитие самобытного историко-культурного наследия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 жизнеспособных форм традиционной культуры, приобщение к духовно-нравственным и культурным традициям всех слоев населения; обеспечение деятельности объектов культуры, содействующих популяризации культурного наследия, создание единого культурного пространства и равных возможностей для всех жителей района в доступе к культурным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благам.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8342" y="822332"/>
            <a:ext cx="24450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6959,4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3161217"/>
              </p:ext>
            </p:extLst>
          </p:nvPr>
        </p:nvGraphicFramePr>
        <p:xfrm>
          <a:off x="288029" y="2347016"/>
          <a:ext cx="3976062" cy="180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6382" y="4487218"/>
            <a:ext cx="149599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6459,4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8342" y="4398916"/>
            <a:ext cx="236123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сфере культуры в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Остаповском сельском поселении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0418" y="3806081"/>
            <a:ext cx="368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2025 году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5880" y="2224589"/>
            <a:ext cx="4777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«майского указа» № 597 в части повышения заработной платы отдельных категорий работников бюджетной сферы, специальным документом – Планом мероприятий («Дорожной картой»), направленных на повышение эффективности сферы культуры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 от 13 ноября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года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453-п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установлены соответствующие целевые значения по средней зарплате работников учреждений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78" y="5263058"/>
            <a:ext cx="2370965" cy="1493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8" y="4172699"/>
            <a:ext cx="4013650" cy="23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11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557" y="124868"/>
            <a:ext cx="6589199" cy="831045"/>
          </a:xfrm>
          <a:effectLst/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мероприятий по благоустройству населенных пунктов Остаповского сельского поселения»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886" y="665544"/>
            <a:ext cx="613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704" y="6105242"/>
            <a:ext cx="582824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5315,9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2795" y="43520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61840"/>
              </p:ext>
            </p:extLst>
          </p:nvPr>
        </p:nvGraphicFramePr>
        <p:xfrm>
          <a:off x="1888557" y="2529488"/>
          <a:ext cx="6571862" cy="3527722"/>
        </p:xfrm>
        <a:graphic>
          <a:graphicData uri="http://schemas.openxmlformats.org/drawingml/2006/table">
            <a:tbl>
              <a:tblPr/>
              <a:tblGrid>
                <a:gridCol w="233206"/>
                <a:gridCol w="914400"/>
                <a:gridCol w="328474"/>
                <a:gridCol w="568171"/>
                <a:gridCol w="674703"/>
                <a:gridCol w="612559"/>
                <a:gridCol w="656947"/>
                <a:gridCol w="683581"/>
                <a:gridCol w="1005951"/>
                <a:gridCol w="893870"/>
              </a:tblGrid>
              <a:tr h="443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Замена ламп уличного освещения на светодиодные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Уборка несанкционированных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свалок и территорий от мусора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Кронирование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спил сухих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деревье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718923" y="2236166"/>
            <a:ext cx="5135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Сведения о целевых показателях (индикаторах) программы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65" y="978260"/>
            <a:ext cx="5941526" cy="1228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310"/>
            <a:ext cx="1888557" cy="13531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6" y="2733773"/>
            <a:ext cx="1637704" cy="1618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6" y="4536747"/>
            <a:ext cx="1654300" cy="13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38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562" y="160338"/>
            <a:ext cx="8047162" cy="869809"/>
          </a:xfrm>
          <a:effectLst/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управлением муниципальной собственностью Остаповского сельского поселения"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84" y="936118"/>
            <a:ext cx="53782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управлением муниципальной собственностью, направленной на увеличение  доходов бюджета Остаповского сельского поселения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13044" y="757085"/>
            <a:ext cx="248855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–80,6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135155"/>
              </p:ext>
            </p:extLst>
          </p:nvPr>
        </p:nvGraphicFramePr>
        <p:xfrm>
          <a:off x="3199063" y="1682369"/>
          <a:ext cx="5380920" cy="5175631"/>
        </p:xfrm>
        <a:graphic>
          <a:graphicData uri="http://schemas.openxmlformats.org/drawingml/2006/table">
            <a:tbl>
              <a:tblPr/>
              <a:tblGrid>
                <a:gridCol w="254750"/>
                <a:gridCol w="1013615"/>
                <a:gridCol w="340863"/>
                <a:gridCol w="508901"/>
                <a:gridCol w="421935"/>
                <a:gridCol w="423984"/>
                <a:gridCol w="423984"/>
                <a:gridCol w="508303"/>
                <a:gridCol w="565112"/>
                <a:gridCol w="395690"/>
                <a:gridCol w="523783"/>
              </a:tblGrid>
              <a:tr h="328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 п/п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Ед. изм.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подлежащие технической инвентаризации.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объектов, подлежащие независимой оценки 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подлежащие обязательной регистрации прав.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заключенных (действующих) договоров аренды, безвозмездного пользования в отношении имущества казны.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земельных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участков,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находящихся в собственности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Остаповского сельского поселения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, для продажи их на аукционах. 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889523" y="1229031"/>
            <a:ext cx="30381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Целевые показатели программы</a:t>
            </a:r>
            <a:endParaRPr lang="ru-RU" sz="1100" dirty="0"/>
          </a:p>
        </p:txBody>
      </p:sp>
      <p:pic>
        <p:nvPicPr>
          <p:cNvPr id="25" name="Picture 8" descr="инвент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9922"/>
            <a:ext cx="3077498" cy="2724761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9" y="4555816"/>
            <a:ext cx="2883289" cy="19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15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7321" y="105494"/>
            <a:ext cx="8394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«Развитие местного самоуправления в Остаповском сельском  поселении»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8343" y="844423"/>
            <a:ext cx="5648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Содействие развитию местного самоуправления и обеспечение деятельности органов местного самоуправления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969642" y="936491"/>
            <a:ext cx="295154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10255,6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67595"/>
              </p:ext>
            </p:extLst>
          </p:nvPr>
        </p:nvGraphicFramePr>
        <p:xfrm>
          <a:off x="2938509" y="1599179"/>
          <a:ext cx="5655075" cy="4262833"/>
        </p:xfrm>
        <a:graphic>
          <a:graphicData uri="http://schemas.openxmlformats.org/drawingml/2006/table">
            <a:tbl>
              <a:tblPr/>
              <a:tblGrid>
                <a:gridCol w="257452"/>
                <a:gridCol w="949911"/>
                <a:gridCol w="372862"/>
                <a:gridCol w="319596"/>
                <a:gridCol w="363985"/>
                <a:gridCol w="417250"/>
                <a:gridCol w="381740"/>
                <a:gridCol w="452761"/>
                <a:gridCol w="363984"/>
                <a:gridCol w="488272"/>
                <a:gridCol w="399495"/>
                <a:gridCol w="399496"/>
                <a:gridCol w="488271"/>
              </a:tblGrid>
              <a:tr h="346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целевого индикатора (показателя)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Ед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изм.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2018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2019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2020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2021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2022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2023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2024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2025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2026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2027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Удельный вес назначения пенсии за выслугу лет лицам, замещавшим должности муниципальной службы, обратившимся за ее назначением, и отвечающим требованиям муниципальных правовых актов о назначении пенсии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Опубликование документов и материалов, обязательных к опубликованию законодательством и обеспечение информационной открытости в деятельности органов местного самоуправления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Проведение  запланированных мероприятий, посвященных государственным и профессиональным праздникам и знаменательным датам, а также других мероприятий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Обеспечение планов деятельности органов местного самоуправления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2" y="1428740"/>
            <a:ext cx="2691332" cy="190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 descr="зак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41353"/>
            <a:ext cx="2388372" cy="2349649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37600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471" y="180217"/>
            <a:ext cx="8371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субъектов малого предпринимательства"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702065" y="1087921"/>
            <a:ext cx="296137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– 50,0 тыс. 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135" y="589936"/>
            <a:ext cx="8858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финансовой поддержки субъектам малого предпринимательства, создание условий для развития начинающим предпринимателям, создание благоприятных условий для развития  субъектам малого и среднего предпринимательства на территории Остаповского сельского поселения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217732"/>
              </p:ext>
            </p:extLst>
          </p:nvPr>
        </p:nvGraphicFramePr>
        <p:xfrm>
          <a:off x="2841524" y="1641986"/>
          <a:ext cx="5752060" cy="4945022"/>
        </p:xfrm>
        <a:graphic>
          <a:graphicData uri="http://schemas.openxmlformats.org/drawingml/2006/table">
            <a:tbl>
              <a:tblPr/>
              <a:tblGrid>
                <a:gridCol w="423848"/>
                <a:gridCol w="933903"/>
                <a:gridCol w="509456"/>
                <a:gridCol w="493584"/>
                <a:gridCol w="470516"/>
                <a:gridCol w="541538"/>
                <a:gridCol w="443883"/>
                <a:gridCol w="470517"/>
                <a:gridCol w="798991"/>
                <a:gridCol w="665824"/>
              </a:tblGrid>
              <a:tr h="39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 п/п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r>
                        <a:rPr lang="ru-RU" sz="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малых и средних предприятий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mtClean="0">
                          <a:latin typeface="Times New Roman"/>
                          <a:ea typeface="Times New Roman"/>
                          <a:cs typeface="Times New Roman"/>
                        </a:rPr>
                        <a:t>0,028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Численность зарегистрированных индивидуальных предпринимателей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Численность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занятых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малых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и средних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800" spc="-55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дприятиях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(б</a:t>
                      </a:r>
                      <a:r>
                        <a:rPr lang="ru-RU" sz="800" spc="-3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800" spc="-4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внешних  </a:t>
                      </a:r>
                      <a:r>
                        <a:rPr lang="ru-RU" sz="800" spc="5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spc="-1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мести</a:t>
                      </a:r>
                      <a:r>
                        <a:rPr lang="ru-RU" sz="800" spc="-15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800" spc="-2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лей)  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0,40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Оборот малых и средних предприятий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275,1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279,30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280,20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282,60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282,90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315,2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5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ля</a:t>
                      </a:r>
                      <a:r>
                        <a:rPr lang="ru-RU" sz="800" spc="-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занятых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малых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и средних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800" spc="-4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дприятиях,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 к</a:t>
                      </a:r>
                      <a:r>
                        <a:rPr lang="ru-RU" sz="8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об</a:t>
                      </a:r>
                      <a:r>
                        <a:rPr lang="ru-RU" sz="800" spc="-10" dirty="0"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ей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численности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всех предприятий и организаций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5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конкурсов и аукционов проводимых для субъектов малого предпринимательства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28334" y="1229032"/>
            <a:ext cx="308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Целевые показатели программы</a:t>
            </a:r>
            <a:endParaRPr lang="ru-RU" sz="1400" dirty="0"/>
          </a:p>
        </p:txBody>
      </p:sp>
      <p:pic>
        <p:nvPicPr>
          <p:cNvPr id="23" name="Picture 4" descr="http://www.satulayanan.net/uploads/thumbnail/Folder-Documents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805" y="1396180"/>
            <a:ext cx="2595717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3682179"/>
            <a:ext cx="2969777" cy="28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30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747" y="120360"/>
            <a:ext cx="8889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«Улучшение условий охраны труда в Остаповском сельском поселении»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982" y="688259"/>
            <a:ext cx="8738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жизни и здоровья работающих граждан, повышение гарантий и их законных прав на безопасные условия труда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098214"/>
              </p:ext>
            </p:extLst>
          </p:nvPr>
        </p:nvGraphicFramePr>
        <p:xfrm>
          <a:off x="3604334" y="1355200"/>
          <a:ext cx="4998128" cy="5375984"/>
        </p:xfrm>
        <a:graphic>
          <a:graphicData uri="http://schemas.openxmlformats.org/drawingml/2006/table">
            <a:tbl>
              <a:tblPr/>
              <a:tblGrid>
                <a:gridCol w="514905"/>
                <a:gridCol w="1146369"/>
                <a:gridCol w="663755"/>
                <a:gridCol w="437540"/>
                <a:gridCol w="447911"/>
                <a:gridCol w="230786"/>
                <a:gridCol w="250995"/>
                <a:gridCol w="427703"/>
                <a:gridCol w="443158"/>
                <a:gridCol w="435006"/>
              </a:tblGrid>
              <a:tr h="304116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№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п/п/п  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(индикатора)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Ед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изм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2022</a:t>
                      </a: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2023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22025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9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2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3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5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                    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7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Наличие  нормативных правовых  актов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Остаповского сельского</a:t>
                      </a:r>
                      <a:r>
                        <a:rPr lang="ru-RU" sz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поселения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 вопросам улучшения условий и охраны труда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41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Число несчастных случаев на производстве со смертельным исходом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slid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74" y="1473508"/>
            <a:ext cx="3101616" cy="1786530"/>
          </a:xfrm>
          <a:prstGeom prst="rect">
            <a:avLst/>
          </a:prstGeom>
          <a:noFill/>
        </p:spPr>
      </p:pic>
      <p:pic>
        <p:nvPicPr>
          <p:cNvPr id="15365" name="Picture 5" descr="str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3352800"/>
            <a:ext cx="3640189" cy="345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3764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278194" y="1995948"/>
            <a:ext cx="6636774" cy="2504622"/>
          </a:xfrm>
          <a:prstGeom prst="horizontalScroll">
            <a:avLst>
              <a:gd name="adj" fmla="val 9843"/>
            </a:avLst>
          </a:prstGeom>
          <a:gradFill>
            <a:gsLst>
              <a:gs pos="10000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Социально-значимые проекты, предусмотренные к финансированию  за счет бюджета Остаповского сельского поселения на 2025 год и на плановый период 2026 и 2027 годов не планируются.  </a:t>
            </a:r>
            <a:endParaRPr lang="ru-RU" b="1" i="1" dirty="0">
              <a:solidFill>
                <a:schemeClr val="tx1"/>
              </a:solidFill>
              <a:effectLst>
                <a:glow rad="127000">
                  <a:schemeClr val="bg2">
                    <a:lumMod val="5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131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65398"/>
            <a:ext cx="73058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Долговые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бязательства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остаповского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сельского поселения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0" t="-13924" r="9291" b="13143"/>
          <a:stretch/>
        </p:blipFill>
        <p:spPr bwMode="auto">
          <a:xfrm>
            <a:off x="606345" y="1267432"/>
            <a:ext cx="7218305" cy="5201265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198005"/>
              </p:ext>
            </p:extLst>
          </p:nvPr>
        </p:nvGraphicFramePr>
        <p:xfrm>
          <a:off x="2861186" y="1909309"/>
          <a:ext cx="4542504" cy="4036695"/>
        </p:xfrm>
        <a:graphic>
          <a:graphicData uri="http://schemas.openxmlformats.org/drawingml/2006/table">
            <a:tbl>
              <a:tblPr/>
              <a:tblGrid>
                <a:gridCol w="1701428"/>
                <a:gridCol w="756190"/>
                <a:gridCol w="834960"/>
                <a:gridCol w="1249926"/>
              </a:tblGrid>
              <a:tr h="1822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 долгового обязательства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Привлечение, в том числе: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пополнение остатков средств на счете бюджета поселения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Погашение, в том числе: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 пополнение остатков средств на счете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Остаповского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для частичного покрытия дефицита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Остаповского 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4" y="4984200"/>
            <a:ext cx="1615685" cy="1484497"/>
          </a:xfrm>
          <a:prstGeom prst="rect">
            <a:avLst/>
          </a:prstGeom>
          <a:noFill/>
          <a:ln>
            <a:noFill/>
          </a:ln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5" y="3429000"/>
            <a:ext cx="1643241" cy="1798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10" y="996395"/>
            <a:ext cx="2346690" cy="12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433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0115" y="67979"/>
            <a:ext cx="820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Остаповского сельского поселения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9699" y="3139884"/>
            <a:ext cx="197124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4565" y="3487762"/>
            <a:ext cx="198505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412,2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7073" y="2208551"/>
            <a:ext cx="305665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3195" y="2734807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47" y="459464"/>
            <a:ext cx="2143432" cy="166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00" y="3641650"/>
            <a:ext cx="2540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6" y="686099"/>
            <a:ext cx="3495760" cy="24913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11228" y="6190034"/>
            <a:ext cx="30566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питьевых колодцев-707,8  мест захоронений.-387,3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20921" y="5576830"/>
            <a:ext cx="30566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дорог в Остаповском с/п 1388,4 тыс. руб.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7" y="4059568"/>
            <a:ext cx="1761988" cy="17788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23" y="4147133"/>
            <a:ext cx="1805302" cy="16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31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5289"/>
            <a:ext cx="8497092" cy="61645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481781"/>
            <a:ext cx="8200718" cy="1039963"/>
          </a:xfrm>
        </p:spPr>
        <p:txBody>
          <a:bodyPr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Администрация Остаповского сельского поселения Шуйского муниципального района Ивановской области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Адрес: 155908  д.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Остапово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ул. Зеленая д.72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тел./факс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(49351) 3-04-09; 3-04-75;3-09-30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Ostapovo@ivreg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работы: понедельник-пятница с 8-00 до 16-15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перерыв с 13-00 до 14-00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выходные дни: суббота, воскресенье  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37753"/>
            <a:ext cx="8458200" cy="74453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596" y="1500174"/>
            <a:ext cx="850112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12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596" y="335756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596" y="264318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07194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4714884"/>
            <a:ext cx="8501122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84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81714"/>
            <a:ext cx="8497092" cy="616455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3" y="1231885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32340" y="362790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70" y="908720"/>
            <a:ext cx="165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5110" y="1903915"/>
            <a:ext cx="421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публично-правовых образований</a:t>
            </a:r>
          </a:p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882129" y="4317357"/>
            <a:ext cx="917414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89695" y="4317357"/>
            <a:ext cx="0" cy="88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90273" y="4317357"/>
            <a:ext cx="967995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817228" y="5295835"/>
            <a:ext cx="1942297" cy="1594924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99543" y="5263077"/>
            <a:ext cx="2058098" cy="1594923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30788" y="5251358"/>
            <a:ext cx="2051720" cy="1594924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97" y="2835506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677" y="5927020"/>
            <a:ext cx="281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911" y="2883159"/>
            <a:ext cx="184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сфера, культура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67465" y="-40640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3788376" y="1031481"/>
            <a:ext cx="3796958" cy="652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1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0" y="4112527"/>
            <a:ext cx="2273862" cy="1568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39" y="2361460"/>
            <a:ext cx="2579783" cy="20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953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951" y="111966"/>
            <a:ext cx="8490857" cy="722883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Остаповского сельского поселения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9062" y="4189833"/>
            <a:ext cx="8920766" cy="659569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000" b="1" dirty="0" smtClean="0">
                <a:solidFill>
                  <a:srgbClr val="DD7E0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72942" y="4758171"/>
            <a:ext cx="8458199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Прогноз социально – экономического развития Остаповского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сельского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72941" y="547021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Основные направления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бюджетной и налоговой  политики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466531" y="5840963"/>
            <a:ext cx="8264610" cy="41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Муниципальные программы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Остаповского сельского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81666" y="1081513"/>
            <a:ext cx="2048949" cy="863599"/>
            <a:chOff x="0" y="60362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60362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858" y="65448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Schoolbook"/>
                  <a:ea typeface="+mn-ea"/>
                  <a:cs typeface="+mn-cs"/>
                </a:rPr>
                <a:t>Составление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46872" y="1049540"/>
            <a:ext cx="629295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/>
              </a:rPr>
              <a:t>Формирование проекта бюджета поселения регламентируется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решением Совета Остаповского сельского поселения от 10.08.2017 № 35 «Об утверждении Положения о бюджетном процессе в Остаповском сельском поселении»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13843" y="2182394"/>
            <a:ext cx="2184593" cy="863599"/>
            <a:chOff x="0" y="262351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2351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0858" y="267437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Рассмотрение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746872" y="2159013"/>
            <a:ext cx="6292956" cy="707886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Остаповского сельского поселения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проект бюджета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Остаповского сельского поселения до 15 ноября текущего года  а также в Контрольно- счетный орган для подготовки заключения и Комиссию по бюджету, финансовой, налоговой и экономической политике.</a:t>
            </a:r>
          </a:p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поселения рассматривает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о бюджете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чтении.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36006" y="3326234"/>
            <a:ext cx="2140267" cy="863599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Утверждение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746872" y="3481034"/>
            <a:ext cx="629295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Советом сельского поселения в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решения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 Остаповского сельского поселения. Решение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опубликованию в официальном издании «Вестник Остаповского сельского поселения »  и на официальном сайте Остаповского сельского поселения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https://ostapovskoe-r24.gosweb.gosuslugi.ru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272941" y="5095661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Бюджетный прогноз Остаповского сельского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15819" y="205273"/>
            <a:ext cx="8238931" cy="923731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Основные показатели социально-экономического развития Остаповского сельского поселения Шуйского муниципального района в 2025-2027 годах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32701"/>
              </p:ext>
            </p:extLst>
          </p:nvPr>
        </p:nvGraphicFramePr>
        <p:xfrm>
          <a:off x="683582" y="1281176"/>
          <a:ext cx="8060921" cy="563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9350"/>
                <a:gridCol w="899541"/>
                <a:gridCol w="838406"/>
                <a:gridCol w="838406"/>
                <a:gridCol w="838406"/>
                <a:gridCol w="838406"/>
                <a:gridCol w="838406"/>
              </a:tblGrid>
              <a:tr h="11679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показатели для разработки прогноза социально-экономического развития муниципального образования Остаповского сельского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на 2025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на период до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9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(название)                          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Остаповское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9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Раздел 2. Показатели, характеризующие  уровень жизни населения Остаповского сельского поселения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Демография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(среднегодовая) - всего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коэффициент рождаемости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коэффициент смертности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естественного прироста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Ожидаемая продолжительность жизни при рождении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5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Труд и занятость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трудовых ресурсов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безработных, зарегистрированных в органах государственной службы занятости (на конец года)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 безработицы к трудоспособному населению (на конец года)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организаций - всего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Денежные доходы населения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доходы в расчете на душу населения в месяц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638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09"/>
            <a:ext cx="6589199" cy="450088"/>
          </a:xfrm>
        </p:spPr>
        <p:txBody>
          <a:bodyPr>
            <a:normAutofit fontScale="90000"/>
          </a:bodyPr>
          <a:lstStyle/>
          <a:p>
            <a:r>
              <a:rPr lang="ru-RU" sz="1400" i="1" dirty="0">
                <a:solidFill>
                  <a:srgbClr val="7030A0"/>
                </a:solidFill>
              </a:rPr>
              <a:t>Основные показатели социально-экономического развития Остаповского сельского поселения Шуйского муниципального района в </a:t>
            </a:r>
            <a:r>
              <a:rPr lang="ru-RU" sz="1400" i="1" dirty="0" smtClean="0">
                <a:solidFill>
                  <a:srgbClr val="7030A0"/>
                </a:solidFill>
              </a:rPr>
              <a:t>2025-2027 </a:t>
            </a:r>
            <a:r>
              <a:rPr lang="ru-RU" sz="1400" i="1" dirty="0">
                <a:solidFill>
                  <a:srgbClr val="7030A0"/>
                </a:solidFill>
              </a:rPr>
              <a:t>годах </a:t>
            </a: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920822"/>
              </p:ext>
            </p:extLst>
          </p:nvPr>
        </p:nvGraphicFramePr>
        <p:xfrm>
          <a:off x="603683" y="1473693"/>
          <a:ext cx="8167454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8595"/>
                <a:gridCol w="911429"/>
                <a:gridCol w="849486"/>
                <a:gridCol w="849486"/>
                <a:gridCol w="849486"/>
                <a:gridCol w="849486"/>
                <a:gridCol w="849486"/>
              </a:tblGrid>
              <a:tr h="62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 Развитие социальной сферы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объектов по виду деятельности "Образование":        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общеобразовательные школы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 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дошкольные образовательные учреждения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 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объектов по виду деятельности "Здравоохранение":       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поликлиники                  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     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больницы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     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прочие объекты (c расшифровкой объектов) ФАП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     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Обеспеченность: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общедоступными  библиотеками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учрежд. на 100 тыс.населения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учреждениями культурно-досугового типа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учрежд.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дошкольными образовательными учреждениями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дошкольного возраста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спортивных сооружений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5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сооружений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 жилых домов за счет всех источников финансирования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 м общей площади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семей, улучшивших жилищные условия с помощью мер государственной поддержки в сфере ипотечного жилищного кредитования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5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износа коммунальной инфраструктуры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5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газификации поселения природным газом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5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171241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16790" y="1982930"/>
            <a:ext cx="1820149" cy="167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Минус 3"/>
          <p:cNvSpPr/>
          <p:nvPr/>
        </p:nvSpPr>
        <p:spPr>
          <a:xfrm>
            <a:off x="1836939" y="2592641"/>
            <a:ext cx="570596" cy="37728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51" y="2058577"/>
            <a:ext cx="1682654" cy="1524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93821" y="2565360"/>
            <a:ext cx="94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0127" y="1897012"/>
            <a:ext cx="10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20643183">
            <a:off x="4309870" y="1916831"/>
            <a:ext cx="1439560" cy="69902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Стрелка вправо с вырезом 12"/>
          <p:cNvSpPr/>
          <p:nvPr/>
        </p:nvSpPr>
        <p:spPr>
          <a:xfrm rot="800945">
            <a:off x="4323185" y="2938630"/>
            <a:ext cx="1503367" cy="651182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5850436" y="2596690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5850435" y="908720"/>
            <a:ext cx="1169375" cy="149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 rot="838073">
            <a:off x="4486444" y="30592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93086">
            <a:off x="4434308" y="2059320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6877" y="2571723"/>
            <a:ext cx="193961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  принимается решение об источниках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использовать имеющиеся накопления, остатки, взять в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877" y="984962"/>
            <a:ext cx="193961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74962"/>
            <a:ext cx="8856984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latin typeface="Times New Roman" pitchFamily="18" charset="0"/>
              </a:rPr>
              <a:t>Долговым </a:t>
            </a:r>
            <a:r>
              <a:rPr lang="ru-RU" altLang="ru-RU" sz="1600" dirty="0">
                <a:latin typeface="Times New Roman" pitchFamily="18" charset="0"/>
              </a:rPr>
              <a:t>обязательством, входящим в структуру муниципального долга </a:t>
            </a:r>
            <a:r>
              <a:rPr lang="ru-RU" altLang="ru-RU" sz="1600" dirty="0" smtClean="0">
                <a:latin typeface="Times New Roman" pitchFamily="18" charset="0"/>
              </a:rPr>
              <a:t>Остаповского сельского поселения </a:t>
            </a:r>
            <a:r>
              <a:rPr lang="ru-RU" altLang="ru-RU" sz="1600" dirty="0">
                <a:latin typeface="Times New Roman" pitchFamily="18" charset="0"/>
              </a:rPr>
              <a:t>на </a:t>
            </a:r>
            <a:r>
              <a:rPr lang="ru-RU" altLang="ru-RU" sz="1600" dirty="0" smtClean="0">
                <a:latin typeface="Times New Roman" pitchFamily="18" charset="0"/>
              </a:rPr>
              <a:t>2025 год и плановый период 2026-2027 годов </a:t>
            </a:r>
            <a:r>
              <a:rPr lang="ru-RU" altLang="ru-RU" sz="1600" dirty="0">
                <a:latin typeface="Times New Roman" pitchFamily="18" charset="0"/>
              </a:rPr>
              <a:t>являются кредиты, полученные  </a:t>
            </a:r>
            <a:r>
              <a:rPr lang="ru-RU" altLang="ru-RU" sz="1600" dirty="0" smtClean="0">
                <a:latin typeface="Times New Roman" pitchFamily="18" charset="0"/>
              </a:rPr>
              <a:t>от </a:t>
            </a:r>
            <a:r>
              <a:rPr lang="ru-RU" altLang="ru-RU" sz="1600" dirty="0">
                <a:latin typeface="Times New Roman" pitchFamily="18" charset="0"/>
              </a:rPr>
              <a:t>кредитных </a:t>
            </a:r>
            <a:r>
              <a:rPr lang="ru-RU" altLang="ru-RU" sz="1600" dirty="0" smtClean="0">
                <a:latin typeface="Times New Roman" pitchFamily="18" charset="0"/>
              </a:rPr>
              <a:t>организаций. </a:t>
            </a:r>
            <a:r>
              <a:rPr lang="ru-RU" altLang="ru-RU" sz="16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i="1" dirty="0"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6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5061" y="4183222"/>
            <a:ext cx="251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177281"/>
            <a:ext cx="7779487" cy="657569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Остаповского сельского поселения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954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06832476"/>
              </p:ext>
            </p:extLst>
          </p:nvPr>
        </p:nvGraphicFramePr>
        <p:xfrm>
          <a:off x="133564" y="2157573"/>
          <a:ext cx="8832862" cy="461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265" y="1"/>
            <a:ext cx="8714792" cy="606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Остаповского сельского поселения на 2025 - 2027 годы (тыс.руб.)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883"/>
              </p:ext>
            </p:extLst>
          </p:nvPr>
        </p:nvGraphicFramePr>
        <p:xfrm>
          <a:off x="970384" y="541176"/>
          <a:ext cx="8173617" cy="14374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6233"/>
                <a:gridCol w="974297"/>
                <a:gridCol w="1247963"/>
                <a:gridCol w="1377063"/>
                <a:gridCol w="1312514"/>
                <a:gridCol w="1355547"/>
              </a:tblGrid>
              <a:tr h="403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2024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116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19367022,56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25005547,21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26 902 314,78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19 891 773,07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15 573153,13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2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19435097,87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23148266,16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26 902 314,78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19 891 773,07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15 573 153,13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611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Дефицит/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-68075,31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-1857281,05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14259</TotalTime>
  <Words>4173</Words>
  <Application>Microsoft Office PowerPoint</Application>
  <PresentationFormat>Экран (4:3)</PresentationFormat>
  <Paragraphs>1371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Century Gothic</vt:lpstr>
      <vt:lpstr>Century Schoolbook</vt:lpstr>
      <vt:lpstr>Times New Roman</vt:lpstr>
      <vt:lpstr>Wingdings</vt:lpstr>
      <vt:lpstr>Wingdings 3</vt:lpstr>
      <vt:lpstr>幼圆</vt:lpstr>
      <vt:lpstr>Легкий дым</vt:lpstr>
      <vt:lpstr>Презентация PowerPoint</vt:lpstr>
      <vt:lpstr>Презентация PowerPoint</vt:lpstr>
      <vt:lpstr>Основные понятия</vt:lpstr>
      <vt:lpstr>Бюджет – это план доходов и расходов на определенный период</vt:lpstr>
      <vt:lpstr>Этапы составления и утверждения бюджета  Остаповского сельского поселения</vt:lpstr>
      <vt:lpstr>Основные показатели социально-экономического развития Остаповского сельского поселения Шуйского муниципального района в 2025-2027 годах </vt:lpstr>
      <vt:lpstr>Основные показатели социально-экономического развития Остаповского сельского поселения Шуйского муниципального района в 2025-2027 годах </vt:lpstr>
      <vt:lpstr>Структура бюджета Остаповского сельского поселения</vt:lpstr>
      <vt:lpstr>Основные характеристики бюджета Остаповского сельского поселения на 2025 - 2027 годы (тыс.руб.)</vt:lpstr>
      <vt:lpstr>Структура доходов бюджета  Остаповского сельского поселения по видам доходов</vt:lpstr>
      <vt:lpstr>Структура доходной части бюджета Остаповского сельского поселения  на 2025-2027 годы</vt:lpstr>
      <vt:lpstr>Структура налоговых, неналоговых доходов и безвозмездных поступлений  бюджета Остаповского сельского поселения на 2026-2027 годы (тыс. руб.) сравнении ожидаемым исполнением за текущий финансовый год (оценка ) и отчетный финансовый год (отчет)</vt:lpstr>
      <vt:lpstr>Презентация PowerPoint</vt:lpstr>
      <vt:lpstr>РАСХОДЫ БЮДЖЕТА </vt:lpstr>
      <vt:lpstr>Структура расходов бюджета Остаповского сельского поселения на 2025 год и плановый период 2026-2027 годов</vt:lpstr>
      <vt:lpstr>Структура расходов бюджета Остаповского поселения на 2025 год и плановый период 2026-2027 годов</vt:lpstr>
      <vt:lpstr>Структура расходов Остаповского сельского поселения на 2025 год и плановый период 2026-2027 годов</vt:lpstr>
      <vt:lpstr>Презентация PowerPoint</vt:lpstr>
      <vt:lpstr>Презентация PowerPoint</vt:lpstr>
      <vt:lpstr>Муниципальная программа «Развитие культуры и спорта на территории Остаповского сельского поселения» </vt:lpstr>
      <vt:lpstr>Муниципальная программа «Обеспечение мероприятий по благоустройству населенных пунктов Остаповского сельского поселения» </vt:lpstr>
      <vt:lpstr>Муниципальная программа «Совершенствование управлением муниципальной собственностью Остаповского сельского поселения"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svetlana</cp:lastModifiedBy>
  <cp:revision>1077</cp:revision>
  <dcterms:created xsi:type="dcterms:W3CDTF">2010-06-18T09:27:04Z</dcterms:created>
  <dcterms:modified xsi:type="dcterms:W3CDTF">2025-06-10T14:04:55Z</dcterms:modified>
</cp:coreProperties>
</file>