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2"/>
  </p:notesMasterIdLst>
  <p:sldIdLst>
    <p:sldId id="256" r:id="rId2"/>
    <p:sldId id="362" r:id="rId3"/>
    <p:sldId id="320" r:id="rId4"/>
    <p:sldId id="415" r:id="rId5"/>
    <p:sldId id="321" r:id="rId6"/>
    <p:sldId id="416" r:id="rId7"/>
    <p:sldId id="434" r:id="rId8"/>
    <p:sldId id="417" r:id="rId9"/>
    <p:sldId id="418" r:id="rId10"/>
    <p:sldId id="430" r:id="rId11"/>
    <p:sldId id="431" r:id="rId12"/>
    <p:sldId id="432" r:id="rId13"/>
    <p:sldId id="433" r:id="rId14"/>
    <p:sldId id="261" r:id="rId15"/>
    <p:sldId id="364" r:id="rId16"/>
    <p:sldId id="413" r:id="rId17"/>
    <p:sldId id="428" r:id="rId18"/>
    <p:sldId id="366" r:id="rId19"/>
    <p:sldId id="334" r:id="rId20"/>
    <p:sldId id="367" r:id="rId21"/>
    <p:sldId id="368" r:id="rId22"/>
    <p:sldId id="369" r:id="rId23"/>
    <p:sldId id="371" r:id="rId24"/>
    <p:sldId id="385" r:id="rId25"/>
    <p:sldId id="386" r:id="rId26"/>
    <p:sldId id="426" r:id="rId27"/>
    <p:sldId id="387" r:id="rId28"/>
    <p:sldId id="392" r:id="rId29"/>
    <p:sldId id="331" r:id="rId30"/>
    <p:sldId id="33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FF"/>
    <a:srgbClr val="66FFCC"/>
    <a:srgbClr val="9966FF"/>
    <a:srgbClr val="FFCCFF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0" autoAdjust="0"/>
    <p:restoredTop sz="95607" autoAdjust="0"/>
  </p:normalViewPr>
  <p:slideViewPr>
    <p:cSldViewPr snapToGrid="0">
      <p:cViewPr>
        <p:scale>
          <a:sx n="154" d="100"/>
          <a:sy n="154" d="100"/>
        </p:scale>
        <p:origin x="-966" y="-20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19367022.559999999</c:v>
                </c:pt>
                <c:pt idx="1">
                  <c:v>19435097.870000001</c:v>
                </c:pt>
                <c:pt idx="2">
                  <c:v>-68075.31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оценка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1911611.22</c:v>
                </c:pt>
                <c:pt idx="1">
                  <c:v>20967179</c:v>
                </c:pt>
                <c:pt idx="2">
                  <c:v>-1856567.78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16718059.07</c:v>
                </c:pt>
                <c:pt idx="1">
                  <c:v>16718059.07</c:v>
                </c:pt>
                <c:pt idx="2" formatCode="#,##0">
                  <c:v>0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03913137100996E-3"/>
                  <c:y val="-1.9411254521636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</c:formatCode>
                <c:ptCount val="3"/>
                <c:pt idx="0">
                  <c:v>16851059.219999999</c:v>
                </c:pt>
                <c:pt idx="1">
                  <c:v>16851059.219999999</c:v>
                </c:pt>
                <c:pt idx="2" formatCode="#,##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59382542147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Лист1!$F$2:$F$4</c:f>
              <c:numCache>
                <c:formatCode>#,##0.00</c:formatCode>
                <c:ptCount val="3"/>
                <c:pt idx="0">
                  <c:v>16245740.109999999</c:v>
                </c:pt>
                <c:pt idx="1">
                  <c:v>16245740.109999999</c:v>
                </c:pt>
                <c:pt idx="2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gapDepth val="336"/>
        <c:shape val="box"/>
        <c:axId val="189631176"/>
        <c:axId val="189631568"/>
        <c:axId val="189769352"/>
      </c:bar3DChart>
      <c:catAx>
        <c:axId val="189631176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189631568"/>
        <c:crosses val="autoZero"/>
        <c:auto val="1"/>
        <c:lblAlgn val="ctr"/>
        <c:lblOffset val="100"/>
        <c:noMultiLvlLbl val="0"/>
      </c:catAx>
      <c:valAx>
        <c:axId val="189631568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189631176"/>
        <c:crosses val="autoZero"/>
        <c:crossBetween val="between"/>
      </c:valAx>
      <c:serAx>
        <c:axId val="189769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89631568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7131107407"/>
          <c:y val="0.17376197192035842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  <c:explosion val="6"/>
          </c:dPt>
          <c:dLbls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4376500</c:v>
                </c:pt>
                <c:pt idx="1">
                  <c:v>543160</c:v>
                </c:pt>
                <c:pt idx="2">
                  <c:v>11326080.109999999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2816654178"/>
          <c:y val="0.20849795588754866"/>
          <c:w val="0.81154471885706159"/>
          <c:h val="0.63866316441030369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66FF"/>
            </a:solidFill>
          </c:spPr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3995000</c:v>
                </c:pt>
                <c:pt idx="1">
                  <c:v>504791</c:v>
                </c:pt>
                <c:pt idx="2">
                  <c:v>12288919.220000001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66FFCC"/>
            </a:solidFill>
          </c:spPr>
          <c:dPt>
            <c:idx val="0"/>
            <c:bubble3D val="0"/>
            <c:explosion val="16"/>
          </c:dPt>
          <c:dPt>
            <c:idx val="1"/>
            <c:bubble3D val="0"/>
          </c:dPt>
          <c:dPt>
            <c:idx val="2"/>
            <c:bubble3D val="0"/>
            <c:explosion val="11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4198000</c:v>
                </c:pt>
                <c:pt idx="1">
                  <c:v>508560</c:v>
                </c:pt>
                <c:pt idx="2">
                  <c:v>12144499.220000001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2023 год оценка</c:v>
                </c:pt>
                <c:pt idx="1">
                  <c:v>Доходы на 2024 год</c:v>
                </c:pt>
                <c:pt idx="2">
                  <c:v>Доходы на 2025 год</c:v>
                </c:pt>
                <c:pt idx="3">
                  <c:v>Доходы на 2026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4660</c:v>
                </c:pt>
                <c:pt idx="1">
                  <c:v>3995</c:v>
                </c:pt>
                <c:pt idx="2">
                  <c:v>4198</c:v>
                </c:pt>
                <c:pt idx="3">
                  <c:v>4376.5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2023 год оценка</c:v>
                </c:pt>
                <c:pt idx="1">
                  <c:v>Доходы на 2024 год</c:v>
                </c:pt>
                <c:pt idx="2">
                  <c:v>Доходы на 2025 год</c:v>
                </c:pt>
                <c:pt idx="3">
                  <c:v>Доходы на 2026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504.9</c:v>
                </c:pt>
                <c:pt idx="1">
                  <c:v>504.8</c:v>
                </c:pt>
                <c:pt idx="2">
                  <c:v>508.6</c:v>
                </c:pt>
                <c:pt idx="3">
                  <c:v>543.20000000000005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280496"/>
        <c:axId val="420280888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90407796541E-3"/>
                  <c:y val="-2.119305844657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2023 год оценка</c:v>
                </c:pt>
                <c:pt idx="1">
                  <c:v>Доходы на 2024 год</c:v>
                </c:pt>
                <c:pt idx="2">
                  <c:v>Доходы на 2025 год</c:v>
                </c:pt>
                <c:pt idx="3">
                  <c:v>Доходы на 2026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14133</c:v>
                </c:pt>
                <c:pt idx="1">
                  <c:v>12288.9</c:v>
                </c:pt>
                <c:pt idx="2">
                  <c:v>12144.5</c:v>
                </c:pt>
                <c:pt idx="3">
                  <c:v>11326.1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280496"/>
        <c:axId val="420280888"/>
      </c:barChart>
      <c:catAx>
        <c:axId val="42028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0280888"/>
        <c:crosses val="autoZero"/>
        <c:auto val="1"/>
        <c:lblAlgn val="ctr"/>
        <c:lblOffset val="100"/>
        <c:noMultiLvlLbl val="0"/>
      </c:catAx>
      <c:valAx>
        <c:axId val="420280888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42028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7.6899593333925972E-2"/>
                  <c:y val="-8.1072900167663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5717.5</c:v>
                </c:pt>
                <c:pt idx="1">
                  <c:v>5088.1000000000004</c:v>
                </c:pt>
                <c:pt idx="2">
                  <c:v>151.30000000000001</c:v>
                </c:pt>
                <c:pt idx="3">
                  <c:v>340</c:v>
                </c:pt>
                <c:pt idx="4">
                  <c:v>781.2</c:v>
                </c:pt>
                <c:pt idx="5">
                  <c:v>4560.3</c:v>
                </c:pt>
                <c:pt idx="6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4544.5</c:v>
                </c:pt>
                <c:pt idx="1">
                  <c:v>5057.8</c:v>
                </c:pt>
                <c:pt idx="2">
                  <c:v>153</c:v>
                </c:pt>
                <c:pt idx="3">
                  <c:v>1301.4000000000001</c:v>
                </c:pt>
                <c:pt idx="4">
                  <c:v>390</c:v>
                </c:pt>
                <c:pt idx="5">
                  <c:v>3772</c:v>
                </c:pt>
                <c:pt idx="6">
                  <c:v>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4576.2</c:v>
                </c:pt>
                <c:pt idx="1">
                  <c:v>5057.8</c:v>
                </c:pt>
                <c:pt idx="2">
                  <c:v>158.4</c:v>
                </c:pt>
                <c:pt idx="3">
                  <c:v>1301.4000000000001</c:v>
                </c:pt>
                <c:pt idx="4">
                  <c:v>390</c:v>
                </c:pt>
                <c:pt idx="5">
                  <c:v>0</c:v>
                </c:pt>
                <c:pt idx="6">
                  <c:v>3544.7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4858680"/>
        <c:axId val="424859464"/>
      </c:barChart>
      <c:catAx>
        <c:axId val="424858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4859464"/>
        <c:crosses val="autoZero"/>
        <c:auto val="1"/>
        <c:lblAlgn val="ctr"/>
        <c:lblOffset val="100"/>
        <c:noMultiLvlLbl val="0"/>
      </c:catAx>
      <c:valAx>
        <c:axId val="424859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4858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14448,9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86,1%);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14584,3 тыс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(86,5%);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14797,3 тыс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(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91,1%)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2339,8 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13,9 %);</a:t>
          </a:r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2266,8 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(13,5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1448,4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(8,9%).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и плановом периоде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2025-2026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осуществлялось по программно-целевому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принципу на основе муниципальных программ Остаповского сельского поселения. Исполнение бюджета 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 и плановом периоде на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муниципальных  программ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составят 43830,5 тыс. </a:t>
          </a:r>
          <a:r>
            <a:rPr lang="ru-RU" sz="1100" dirty="0" err="1" smtClean="0">
              <a:latin typeface="Times New Roman" pitchFamily="18" charset="0"/>
              <a:cs typeface="Times New Roman" pitchFamily="18" charset="0"/>
            </a:rPr>
            <a:t>руб.,планируется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в 2024 году 14448,9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86,1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14584,3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86,5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%;,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4797,3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91,1%.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4438,20 тыс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26,4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229" custLinFactNeighborY="-698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28071" y="0"/>
          <a:ext cx="8203846" cy="21684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03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14448,9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86,1%);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14584,3 тыс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(86,5%);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14797,3 тыс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рублей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91,1%)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071" y="542121"/>
        <a:ext cx="7661725" cy="1084241"/>
      </dsp:txXfrm>
    </dsp:sp>
    <dsp:sp modelId="{B2F430F6-A5FF-4650-892D-A1CC762059F0}">
      <dsp:nvSpPr>
        <dsp:cNvPr id="0" name=""/>
        <dsp:cNvSpPr/>
      </dsp:nvSpPr>
      <dsp:spPr>
        <a:xfrm>
          <a:off x="8" y="2402221"/>
          <a:ext cx="8910726" cy="3620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и плановом периоде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2025-2026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осуществлялось по программно-целевому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принципу на основе муниципальных программ Остаповского сельского поселения. Исполнение бюджета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 и плановом периоде на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реализацию муниципальных  программ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составят 43830,5 тыс. </a:t>
          </a:r>
          <a:r>
            <a:rPr lang="ru-RU" sz="1100" kern="1200" dirty="0" err="1" smtClean="0">
              <a:latin typeface="Times New Roman" pitchFamily="18" charset="0"/>
              <a:cs typeface="Times New Roman" pitchFamily="18" charset="0"/>
            </a:rPr>
            <a:t>руб.,планируется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осуществлять в рамках 7 муниципальных программ.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Общие расходы, направленные в 2024 году 14448,9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86,1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14584,3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86,5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%;,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4797,3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91,1%.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4438,20 тыс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.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26,4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2402221"/>
        <a:ext cx="8910726" cy="3620155"/>
      </dsp:txXfrm>
    </dsp:sp>
    <dsp:sp modelId="{5914EB7D-8A5B-4060-AAF1-418D36193991}">
      <dsp:nvSpPr>
        <dsp:cNvPr id="0" name=""/>
        <dsp:cNvSpPr/>
      </dsp:nvSpPr>
      <dsp:spPr>
        <a:xfrm>
          <a:off x="5163322" y="1042713"/>
          <a:ext cx="3243555" cy="11686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603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2339,8 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13,9 %);</a:t>
          </a: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2266,8 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(13,5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1448,4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(8,9%).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322" y="1334875"/>
        <a:ext cx="2951393" cy="58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оценка год</a:t>
          </a: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13.06.2024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7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848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99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5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854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84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57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6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4702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13.06.2024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7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58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02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5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3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49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64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6.xml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решению Совета Остаповского сельского поселения Шуйского муниципального района № 25 от 23.11.2023 «О проекте бюджета Остаповского сельского поселения на 2024 год и на плановый период 2025 и 2026 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81423459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06625788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77247701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2024-2026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717417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в сумме 16788,7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4814,8 тыс.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составят12288,9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16851,1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5002,6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12144,5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в сумме 16245,7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5213,7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11326,1тыс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2024-2026 годы (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 сравнении ожидаемым исполнением за текущий финансовый год (оценка ) и отчетный финансовый год (отчет)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19937" y="5621494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6432" y="5518632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7" y="5186281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3" y="5332651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05588"/>
              </p:ext>
            </p:extLst>
          </p:nvPr>
        </p:nvGraphicFramePr>
        <p:xfrm>
          <a:off x="878889" y="782287"/>
          <a:ext cx="7797439" cy="4486298"/>
        </p:xfrm>
        <a:graphic>
          <a:graphicData uri="http://schemas.openxmlformats.org/drawingml/2006/table">
            <a:tbl>
              <a:tblPr firstRow="1" firstCol="1" bandRow="1"/>
              <a:tblGrid>
                <a:gridCol w="990379"/>
                <a:gridCol w="768631"/>
                <a:gridCol w="512765"/>
                <a:gridCol w="586680"/>
                <a:gridCol w="413520"/>
                <a:gridCol w="615629"/>
                <a:gridCol w="617179"/>
                <a:gridCol w="413520"/>
                <a:gridCol w="615629"/>
                <a:gridCol w="617179"/>
                <a:gridCol w="413520"/>
                <a:gridCol w="615629"/>
                <a:gridCol w="617179"/>
              </a:tblGrid>
              <a:tr h="79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5440,0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5037,7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4499,8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4706,6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86,5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4919,7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2029,5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165,0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165,4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162,7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844,3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162,3  %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512,1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13703,1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12317,4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12288,9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12144,5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11326,1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11891,1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10312,6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10092,8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9937,7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9937,7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68416"/>
              </p:ext>
            </p:extLst>
          </p:nvPr>
        </p:nvGraphicFramePr>
        <p:xfrm>
          <a:off x="772356" y="1296139"/>
          <a:ext cx="7972148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12571"/>
                <a:gridCol w="785853"/>
                <a:gridCol w="524255"/>
                <a:gridCol w="599827"/>
                <a:gridCol w="422785"/>
                <a:gridCol w="629422"/>
                <a:gridCol w="631007"/>
                <a:gridCol w="481186"/>
                <a:gridCol w="571021"/>
                <a:gridCol w="631007"/>
                <a:gridCol w="422785"/>
                <a:gridCol w="629422"/>
                <a:gridCol w="631007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301,5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881,4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1137,6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1894,6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1894,6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1388,4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19367,0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19110,6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16788,7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87,6 %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16851,1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88,2 %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16245,7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83,9 %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</a:t>
            </a:r>
            <a:r>
              <a:rPr lang="ru-RU" sz="1400" dirty="0" smtClean="0"/>
              <a:t>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год и плановый период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2025-2026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44679746"/>
              </p:ext>
            </p:extLst>
          </p:nvPr>
        </p:nvGraphicFramePr>
        <p:xfrm>
          <a:off x="7557796" y="1017037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10222199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47063138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70718"/>
              </p:ext>
            </p:extLst>
          </p:nvPr>
        </p:nvGraphicFramePr>
        <p:xfrm>
          <a:off x="130628" y="842688"/>
          <a:ext cx="7254916" cy="3961092"/>
        </p:xfrm>
        <a:graphic>
          <a:graphicData uri="http://schemas.openxmlformats.org/drawingml/2006/table">
            <a:tbl>
              <a:tblPr/>
              <a:tblGrid>
                <a:gridCol w="817169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990,6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801,7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502,3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4830,8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4829,9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4530,5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13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301,5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3331,8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4093,4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3557,4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3331,8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4093,4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3557,4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4438,2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3621,1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3816,6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3816,6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81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16788,7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164845,0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15502,9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9" y="5355771"/>
            <a:ext cx="3387013" cy="1278292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" y="5147342"/>
            <a:ext cx="2364575" cy="158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4" y="4992786"/>
            <a:ext cx="2756646" cy="15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2025-2026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094618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27286"/>
              </p:ext>
            </p:extLst>
          </p:nvPr>
        </p:nvGraphicFramePr>
        <p:xfrm>
          <a:off x="687821" y="1262356"/>
          <a:ext cx="8083945" cy="4422254"/>
        </p:xfrm>
        <a:graphic>
          <a:graphicData uri="http://schemas.openxmlformats.org/drawingml/2006/table">
            <a:tbl>
              <a:tblPr/>
              <a:tblGrid>
                <a:gridCol w="1918255"/>
                <a:gridCol w="637158"/>
                <a:gridCol w="637158"/>
                <a:gridCol w="623603"/>
                <a:gridCol w="623603"/>
                <a:gridCol w="508372"/>
                <a:gridCol w="462619"/>
                <a:gridCol w="462619"/>
                <a:gridCol w="481257"/>
                <a:gridCol w="467702"/>
                <a:gridCol w="467702"/>
                <a:gridCol w="474480"/>
                <a:gridCol w="319417"/>
              </a:tblGrid>
              <a:tr h="3978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2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исполнению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6=5/3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7=5/4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9=8/3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10=8/4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12=11/3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13=11/4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269,4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326,2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226,2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226,2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84,0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6177,6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6572,2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6769,0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109,6 %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6643,7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6344,3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102,7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68,7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поселении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84,0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4476,0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4930,0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2825,6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57,3%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3587,2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80,1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3557,4</a:t>
                      </a:r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72,2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7154,5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6718,6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4438,2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62,0 %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3651,1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51,0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54,3%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3816,6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53,3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56,8%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18220,6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18 750,6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16788,1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92,1%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16851,1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92,4%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89,9 %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16245,7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86,6%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86,6%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84295"/>
              </p:ext>
            </p:extLst>
          </p:nvPr>
        </p:nvGraphicFramePr>
        <p:xfrm>
          <a:off x="2528594" y="1683974"/>
          <a:ext cx="5922948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485324"/>
                <a:gridCol w="452761"/>
                <a:gridCol w="452761"/>
                <a:gridCol w="461639"/>
                <a:gridCol w="523783"/>
                <a:gridCol w="621436"/>
                <a:gridCol w="497150"/>
                <a:gridCol w="603681"/>
                <a:gridCol w="692459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8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Остаповского 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2026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– 4879,5 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4438,2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04" y="6105242"/>
            <a:ext cx="582824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2825,6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88851"/>
              </p:ext>
            </p:extLst>
          </p:nvPr>
        </p:nvGraphicFramePr>
        <p:xfrm>
          <a:off x="1888557" y="2529488"/>
          <a:ext cx="6571862" cy="3527722"/>
        </p:xfrm>
        <a:graphic>
          <a:graphicData uri="http://schemas.openxmlformats.org/drawingml/2006/table">
            <a:tbl>
              <a:tblPr/>
              <a:tblGrid>
                <a:gridCol w="233206"/>
                <a:gridCol w="914400"/>
                <a:gridCol w="328474"/>
                <a:gridCol w="568171"/>
                <a:gridCol w="674703"/>
                <a:gridCol w="612559"/>
                <a:gridCol w="656947"/>
                <a:gridCol w="683581"/>
                <a:gridCol w="1005951"/>
                <a:gridCol w="893870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1888557" cy="135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" y="2733773"/>
            <a:ext cx="1637704" cy="1618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6" y="4536747"/>
            <a:ext cx="1654300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–20,0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11650"/>
              </p:ext>
            </p:extLst>
          </p:nvPr>
        </p:nvGraphicFramePr>
        <p:xfrm>
          <a:off x="3199063" y="1682369"/>
          <a:ext cx="5380920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901"/>
                <a:gridCol w="421935"/>
                <a:gridCol w="423984"/>
                <a:gridCol w="423984"/>
                <a:gridCol w="508303"/>
                <a:gridCol w="565112"/>
                <a:gridCol w="395690"/>
                <a:gridCol w="523783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5671,5 тыс.р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26742"/>
              </p:ext>
            </p:extLst>
          </p:nvPr>
        </p:nvGraphicFramePr>
        <p:xfrm>
          <a:off x="2938509" y="1599179"/>
          <a:ext cx="5655075" cy="4262833"/>
        </p:xfrm>
        <a:graphic>
          <a:graphicData uri="http://schemas.openxmlformats.org/drawingml/2006/table">
            <a:tbl>
              <a:tblPr/>
              <a:tblGrid>
                <a:gridCol w="257452"/>
                <a:gridCol w="949911"/>
                <a:gridCol w="372862"/>
                <a:gridCol w="319596"/>
                <a:gridCol w="363985"/>
                <a:gridCol w="417250"/>
                <a:gridCol w="381740"/>
                <a:gridCol w="452761"/>
                <a:gridCol w="363984"/>
                <a:gridCol w="488272"/>
                <a:gridCol w="399495"/>
                <a:gridCol w="399496"/>
                <a:gridCol w="48827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Ед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30,0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752095"/>
              </p:ext>
            </p:extLst>
          </p:nvPr>
        </p:nvGraphicFramePr>
        <p:xfrm>
          <a:off x="2841524" y="1641986"/>
          <a:ext cx="5752060" cy="4945022"/>
        </p:xfrm>
        <a:graphic>
          <a:graphicData uri="http://schemas.openxmlformats.org/drawingml/2006/table">
            <a:tbl>
              <a:tblPr/>
              <a:tblGrid>
                <a:gridCol w="423848"/>
                <a:gridCol w="933903"/>
                <a:gridCol w="509456"/>
                <a:gridCol w="493584"/>
                <a:gridCol w="470516"/>
                <a:gridCol w="541538"/>
                <a:gridCol w="443883"/>
                <a:gridCol w="470517"/>
                <a:gridCol w="798991"/>
                <a:gridCol w="665824"/>
              </a:tblGrid>
              <a:tr h="39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315,2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72825"/>
              </p:ext>
            </p:extLst>
          </p:nvPr>
        </p:nvGraphicFramePr>
        <p:xfrm>
          <a:off x="3604334" y="1355200"/>
          <a:ext cx="4998128" cy="5375984"/>
        </p:xfrm>
        <a:graphic>
          <a:graphicData uri="http://schemas.openxmlformats.org/drawingml/2006/table">
            <a:tbl>
              <a:tblPr/>
              <a:tblGrid>
                <a:gridCol w="514905"/>
                <a:gridCol w="1146369"/>
                <a:gridCol w="663755"/>
                <a:gridCol w="437540"/>
                <a:gridCol w="447911"/>
                <a:gridCol w="230786"/>
                <a:gridCol w="250995"/>
                <a:gridCol w="427703"/>
                <a:gridCol w="443158"/>
                <a:gridCol w="435006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п/п/п  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Ед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22024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Arial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9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                  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7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341864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301,5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колодцев-401,9  мест захоронений.-94,3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в Остаповском с/п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1388,4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Ostapovo@ivreg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17-00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 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287468"/>
            <a:ext cx="2670803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счетный орган для 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https://ostapovskoe-r24.gosweb.gosuslugi.ru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2024-2026 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64805"/>
              </p:ext>
            </p:extLst>
          </p:nvPr>
        </p:nvGraphicFramePr>
        <p:xfrm>
          <a:off x="683582" y="1281176"/>
          <a:ext cx="8060921" cy="563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9350"/>
                <a:gridCol w="899541"/>
                <a:gridCol w="838406"/>
                <a:gridCol w="838406"/>
                <a:gridCol w="838406"/>
                <a:gridCol w="838406"/>
                <a:gridCol w="838406"/>
              </a:tblGrid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 для разработки прогноза социально-экономического развития муниципального образования Остаповского сельского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на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и на период до 2026 года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(название)                          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Остаповское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Раздел 2. Показатели, характеризующие  уровень жизни населения Остаповского сельского поселения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Демография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- всего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рождаемости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смертности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естественного прироста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продолжительность жизни при рождении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Труд и занятость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к трудоспособному населению (на конец года)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0,0003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Денежные доходы населения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доходы в расчете на душу населения в месяц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199" cy="450088"/>
          </a:xfrm>
        </p:spPr>
        <p:txBody>
          <a:bodyPr>
            <a:normAutofit fontScale="90000"/>
          </a:bodyPr>
          <a:lstStyle/>
          <a:p>
            <a:r>
              <a:rPr lang="ru-RU" sz="1400" i="1" dirty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2024-2026 годах </a:t>
            </a: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920822"/>
              </p:ext>
            </p:extLst>
          </p:nvPr>
        </p:nvGraphicFramePr>
        <p:xfrm>
          <a:off x="603683" y="1473693"/>
          <a:ext cx="8167454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595"/>
                <a:gridCol w="911429"/>
                <a:gridCol w="849486"/>
                <a:gridCol w="849486"/>
                <a:gridCol w="849486"/>
                <a:gridCol w="849486"/>
                <a:gridCol w="849486"/>
              </a:tblGrid>
              <a:tr h="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Развитие социальной сферы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объектов по виду деятельности "Образование":         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общеобразовательные школы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дошкольные образовательные учреждения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объектов по виду деятельности "Здравоохранение":       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поликлиники            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больницы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прочие объекты (c расшифровкой объектов) ФАП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     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Обеспеченность: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общедоступными  библиотеками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учрежд. на 100 тыс.населения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учреждениями культурно-досугового типа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учрежд.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дошкольными образовательными учреждениями 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дошкольного возраста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спортивных сооружений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сооружений 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 с помощью мер государственной поддержки в сфере ипотечного жилищного кредитования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износа коммунальной инфраструктуры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16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газификации поселения природным газом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156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171241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2024 год и плановый период 2025-2026 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38835779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2024 - 2026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08393"/>
              </p:ext>
            </p:extLst>
          </p:nvPr>
        </p:nvGraphicFramePr>
        <p:xfrm>
          <a:off x="970384" y="541176"/>
          <a:ext cx="8173617" cy="1437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74297"/>
                <a:gridCol w="1247963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19367022,56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19110611,22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16788710,22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16851059,22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16245740,11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19435097,87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20967179,00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16788710,22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16851059,22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16245740,11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-68075,31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-1856567,78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13002</TotalTime>
  <Words>4181</Words>
  <Application>Microsoft Office PowerPoint</Application>
  <PresentationFormat>Экран (4:3)</PresentationFormat>
  <Paragraphs>1385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Century Gothic</vt:lpstr>
      <vt:lpstr>Century Schoolbook</vt:lpstr>
      <vt:lpstr>Times New Roman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2024-2026 годах </vt:lpstr>
      <vt:lpstr>Основные показатели социально-экономического развития Остаповского сельского поселения Шуйского муниципального района в 2024-2026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2024 - 2026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2024-2026 годы</vt:lpstr>
      <vt:lpstr>Структура налоговых, неналоговых доходов и безвозмездных поступлений  бюджета Остаповского сельского поселения на 2024-2026 годы (тыс.руб.) сравнении ожидаемым исполнением за текущий финансовый год (оценка ) и отчетный финансовый год (отчет)</vt:lpstr>
      <vt:lpstr>Презентация PowerPoint</vt:lpstr>
      <vt:lpstr>РАСХОДЫ БЮДЖЕТА </vt:lpstr>
      <vt:lpstr>Структура расходов бюджета Остаповского сельского поселения на 2024 год и плановый период 2025-2026 годов</vt:lpstr>
      <vt:lpstr>Структура расходов бюджета Остаповского поселения на 2024 год и плановый период 2025-2026 годов</vt:lpstr>
      <vt:lpstr>Структура расходов Остаповского сельского поселения на 2024 год и плановый период 2025-2026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1023</cp:revision>
  <dcterms:created xsi:type="dcterms:W3CDTF">2010-06-18T09:27:04Z</dcterms:created>
  <dcterms:modified xsi:type="dcterms:W3CDTF">2024-06-13T12:47:15Z</dcterms:modified>
</cp:coreProperties>
</file>