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2"/>
  </p:notesMasterIdLst>
  <p:sldIdLst>
    <p:sldId id="256" r:id="rId2"/>
    <p:sldId id="362" r:id="rId3"/>
    <p:sldId id="320" r:id="rId4"/>
    <p:sldId id="415" r:id="rId5"/>
    <p:sldId id="321" r:id="rId6"/>
    <p:sldId id="416" r:id="rId7"/>
    <p:sldId id="434" r:id="rId8"/>
    <p:sldId id="417" r:id="rId9"/>
    <p:sldId id="418" r:id="rId10"/>
    <p:sldId id="430" r:id="rId11"/>
    <p:sldId id="431" r:id="rId12"/>
    <p:sldId id="432" r:id="rId13"/>
    <p:sldId id="433" r:id="rId14"/>
    <p:sldId id="261" r:id="rId15"/>
    <p:sldId id="364" r:id="rId16"/>
    <p:sldId id="413" r:id="rId17"/>
    <p:sldId id="428" r:id="rId18"/>
    <p:sldId id="366" r:id="rId19"/>
    <p:sldId id="334" r:id="rId20"/>
    <p:sldId id="367" r:id="rId21"/>
    <p:sldId id="368" r:id="rId22"/>
    <p:sldId id="369" r:id="rId23"/>
    <p:sldId id="371" r:id="rId24"/>
    <p:sldId id="385" r:id="rId25"/>
    <p:sldId id="386" r:id="rId26"/>
    <p:sldId id="426" r:id="rId27"/>
    <p:sldId id="387" r:id="rId28"/>
    <p:sldId id="392" r:id="rId29"/>
    <p:sldId id="331" r:id="rId30"/>
    <p:sldId id="33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FF"/>
    <a:srgbClr val="66FFCC"/>
    <a:srgbClr val="9966FF"/>
    <a:srgbClr val="FFCCFF"/>
    <a:srgbClr val="10A40C"/>
    <a:srgbClr val="66FFFF"/>
    <a:srgbClr val="FC4C59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70" autoAdjust="0"/>
    <p:restoredTop sz="95607" autoAdjust="0"/>
  </p:normalViewPr>
  <p:slideViewPr>
    <p:cSldViewPr snapToGrid="0">
      <p:cViewPr varScale="1">
        <p:scale>
          <a:sx n="107" d="100"/>
          <a:sy n="107" d="100"/>
        </p:scale>
        <p:origin x="21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4387517884914E-2"/>
          <c:y val="1.8465685850525146E-2"/>
          <c:w val="0.92825926636236367"/>
          <c:h val="0.894696410170968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64884541386467E-3"/>
                  <c:y val="6.17155893318523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83174807893588E-3"/>
                  <c:y val="-1.8902702457806572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3 013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20837558.890000001</c:v>
                </c:pt>
                <c:pt idx="1">
                  <c:v>22911176.539999999</c:v>
                </c:pt>
                <c:pt idx="2">
                  <c:v>-2073617.65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оценка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4E-3"/>
                  <c:y val="-3.18050975299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10565726035376E-3"/>
                  <c:y val="8.25887684564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02224556433784E-3"/>
                  <c:y val="8.87559919073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23120300</c:v>
                </c:pt>
                <c:pt idx="1">
                  <c:v>20132400</c:v>
                </c:pt>
                <c:pt idx="2">
                  <c:v>2987900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86311843205689E-3"/>
                  <c:y val="5.506062413168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19591407632146E-4"/>
                  <c:y val="3.7805404915613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25573083.899999999</c:v>
                </c:pt>
                <c:pt idx="1">
                  <c:v>25573083.899999999</c:v>
                </c:pt>
                <c:pt idx="2" formatCode="#,##0">
                  <c:v>0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913137100996E-3"/>
                  <c:y val="-1.941125452163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56251371299586E-3"/>
                  <c:y val="-2.202424965267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101212482633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19438253.399999999</c:v>
                </c:pt>
                <c:pt idx="1">
                  <c:v>19438253.399999999</c:v>
                </c:pt>
                <c:pt idx="2" formatCode="#,##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1593825421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15751863.289999999</c:v>
                </c:pt>
                <c:pt idx="1">
                  <c:v>15751863.289999999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gapDepth val="336"/>
        <c:shape val="box"/>
        <c:axId val="219481408"/>
        <c:axId val="219480624"/>
        <c:axId val="276866992"/>
      </c:bar3DChart>
      <c:catAx>
        <c:axId val="219481408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219480624"/>
        <c:crosses val="autoZero"/>
        <c:auto val="1"/>
        <c:lblAlgn val="ctr"/>
        <c:lblOffset val="100"/>
        <c:noMultiLvlLbl val="0"/>
      </c:catAx>
      <c:valAx>
        <c:axId val="219480624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219481408"/>
        <c:crosses val="autoZero"/>
        <c:crossBetween val="between"/>
      </c:valAx>
      <c:serAx>
        <c:axId val="27686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9480624"/>
        <c:crosses val="autoZero"/>
      </c:serAx>
    </c:plotArea>
    <c:legend>
      <c:legendPos val="r"/>
      <c:layout>
        <c:manualLayout>
          <c:xMode val="edge"/>
          <c:yMode val="edge"/>
          <c:x val="0.85764934419373429"/>
          <c:y val="0.23721570339839251"/>
          <c:w val="0.1272716589481416"/>
          <c:h val="0.2410105402075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231962553002681"/>
          <c:y val="0.11253223647391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7131107407"/>
          <c:y val="0.17376197192035842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CFFFF"/>
            </a:solidFill>
          </c:spPr>
          <c:dPt>
            <c:idx val="0"/>
            <c:bubble3D val="0"/>
            <c:explosion val="10"/>
          </c:dPt>
          <c:dPt>
            <c:idx val="1"/>
            <c:bubble3D val="0"/>
          </c:dPt>
          <c:dPt>
            <c:idx val="2"/>
            <c:bubble3D val="0"/>
            <c:explosion val="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32,6 %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45796409458697E-2"/>
                  <c:y val="3.52871220486137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63,9 %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4376500</c:v>
                </c:pt>
                <c:pt idx="1">
                  <c:v>543160</c:v>
                </c:pt>
                <c:pt idx="2">
                  <c:v>11326080.109999999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302888306254327"/>
          <c:y val="8.12194014031191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24271632288739"/>
          <c:y val="0.19377156811814691"/>
          <c:w val="0.81154471885706159"/>
          <c:h val="0.63866316441030369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66FF"/>
            </a:solidFill>
          </c:spPr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67,6  %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5161680</c:v>
                </c:pt>
                <c:pt idx="1">
                  <c:v>461180</c:v>
                </c:pt>
                <c:pt idx="2">
                  <c:v>14276573.4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87193087928444"/>
          <c:y val="0.1376955139905088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700049592499"/>
          <c:y val="0.2898794975161491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66FFCC"/>
            </a:solidFill>
          </c:spPr>
          <c:dPt>
            <c:idx val="0"/>
            <c:bubble3D val="0"/>
            <c:explosion val="16"/>
          </c:dPt>
          <c:dPt>
            <c:idx val="1"/>
            <c:bubble3D val="0"/>
          </c:dPt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-0.21155850277437285"/>
                  <c:y val="9.78824773437871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3522283874951"/>
                      <c:h val="0.29289900328534924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9567375621078"/>
                      <c:h val="0.151173679115018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4198000</c:v>
                </c:pt>
                <c:pt idx="1">
                  <c:v>508560</c:v>
                </c:pt>
                <c:pt idx="2">
                  <c:v>12144499.220000001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>
      <a:glow rad="368300">
        <a:schemeClr val="accent1">
          <a:alpha val="94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23239453008612E-3"/>
          <c:w val="0.83545286739797553"/>
          <c:h val="0.92464729746957219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752755757371365E-2"/>
                  <c:y val="-9.200521067609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6335226051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61955485298427E-2"/>
                  <c:y val="5.033129484984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2024 год оценка</c:v>
                </c:pt>
                <c:pt idx="1">
                  <c:v>Доходы на 2025 год</c:v>
                </c:pt>
                <c:pt idx="2">
                  <c:v>Доходы на 2026 год</c:v>
                </c:pt>
                <c:pt idx="3">
                  <c:v>Доходы на 2027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4"/>
                <c:pt idx="0">
                  <c:v>5969.5</c:v>
                </c:pt>
                <c:pt idx="1">
                  <c:v>4348.6000000000004</c:v>
                </c:pt>
                <c:pt idx="2">
                  <c:v>4700.5</c:v>
                </c:pt>
                <c:pt idx="3">
                  <c:v>5129.5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8844266814072449E-3"/>
                  <c:y val="-2.69730164813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02793550426307E-3"/>
                  <c:y val="-2.76822121674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2024 год оценка</c:v>
                </c:pt>
                <c:pt idx="1">
                  <c:v>Доходы на 2025 год</c:v>
                </c:pt>
                <c:pt idx="2">
                  <c:v>Доходы на 2026 год</c:v>
                </c:pt>
                <c:pt idx="3">
                  <c:v>Доходы на 2027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4"/>
                <c:pt idx="0">
                  <c:v>606.79999999999995</c:v>
                </c:pt>
                <c:pt idx="1">
                  <c:v>3933.4</c:v>
                </c:pt>
                <c:pt idx="2">
                  <c:v>461.2</c:v>
                </c:pt>
                <c:pt idx="3">
                  <c:v>556.5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507968"/>
        <c:axId val="329508360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90407796541E-3"/>
                  <c:y val="-2.119305844657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2024 год оценка</c:v>
                </c:pt>
                <c:pt idx="1">
                  <c:v>Доходы на 2025 год</c:v>
                </c:pt>
                <c:pt idx="2">
                  <c:v>Доходы на 2026 год</c:v>
                </c:pt>
                <c:pt idx="3">
                  <c:v>Доходы на 2027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4"/>
                <c:pt idx="0">
                  <c:v>16544</c:v>
                </c:pt>
                <c:pt idx="1">
                  <c:v>17291.099999999999</c:v>
                </c:pt>
                <c:pt idx="2">
                  <c:v>14276.6</c:v>
                </c:pt>
                <c:pt idx="3">
                  <c:v>10065.9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507968"/>
        <c:axId val="329508360"/>
      </c:barChart>
      <c:catAx>
        <c:axId val="329507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9508360"/>
        <c:crosses val="autoZero"/>
        <c:auto val="1"/>
        <c:lblAlgn val="ctr"/>
        <c:lblOffset val="100"/>
        <c:noMultiLvlLbl val="0"/>
      </c:catAx>
      <c:valAx>
        <c:axId val="329508360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32950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год</a:t>
            </a:r>
            <a:endParaRPr lang="ru-RU" dirty="0"/>
          </a:p>
        </c:rich>
      </c:tx>
      <c:layout>
        <c:manualLayout>
          <c:xMode val="edge"/>
          <c:yMode val="edge"/>
          <c:x val="3.758454964044658E-2"/>
          <c:y val="5.2946559424887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97425180016662"/>
          <c:y val="0"/>
          <c:w val="0.7070257481998336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7.6899593333925972E-2"/>
                  <c:y val="-8.1072900167663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36364139036402E-2"/>
                  <c:y val="2.13325570582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5717.5</c:v>
                </c:pt>
                <c:pt idx="1">
                  <c:v>5088.1000000000004</c:v>
                </c:pt>
                <c:pt idx="2">
                  <c:v>151.30000000000001</c:v>
                </c:pt>
                <c:pt idx="3">
                  <c:v>340</c:v>
                </c:pt>
                <c:pt idx="4">
                  <c:v>781.2</c:v>
                </c:pt>
                <c:pt idx="5">
                  <c:v>4560.3</c:v>
                </c:pt>
                <c:pt idx="6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год</a:t>
            </a:r>
            <a:endParaRPr lang="ru-RU" dirty="0"/>
          </a:p>
        </c:rich>
      </c:tx>
      <c:layout>
        <c:manualLayout>
          <c:xMode val="edge"/>
          <c:yMode val="edge"/>
          <c:x val="0.18443408982432194"/>
          <c:y val="2.0559858787866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8665192279697E-2"/>
          <c:y val="0.15211203116241265"/>
          <c:w val="0.95572565846790636"/>
          <c:h val="0.84441412401574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8"/>
          <c:dPt>
            <c:idx val="0"/>
            <c:bubble3D val="0"/>
          </c:dPt>
          <c:dPt>
            <c:idx val="1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013283573729122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4544.5</c:v>
                </c:pt>
                <c:pt idx="1">
                  <c:v>5057.8</c:v>
                </c:pt>
                <c:pt idx="2">
                  <c:v>153</c:v>
                </c:pt>
                <c:pt idx="3">
                  <c:v>1301.4000000000001</c:v>
                </c:pt>
                <c:pt idx="4">
                  <c:v>390</c:v>
                </c:pt>
                <c:pt idx="5">
                  <c:v>3772</c:v>
                </c:pt>
                <c:pt idx="6">
                  <c:v>781.2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750224526697721"/>
          <c:y val="6.31159507411160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7454885102206E-2"/>
          <c:y val="1.7020077976057577E-2"/>
          <c:w val="0.85667472966985592"/>
          <c:h val="0.982979922023942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856829802775749"/>
                  <c:y val="3.31939676239716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35737465422891E-2"/>
                  <c:y val="-5.9829110159760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4576.2</c:v>
                </c:pt>
                <c:pt idx="1">
                  <c:v>5057.8</c:v>
                </c:pt>
                <c:pt idx="2">
                  <c:v>158.4</c:v>
                </c:pt>
                <c:pt idx="3">
                  <c:v>1301.4000000000001</c:v>
                </c:pt>
                <c:pt idx="4">
                  <c:v>390</c:v>
                </c:pt>
                <c:pt idx="5">
                  <c:v>0</c:v>
                </c:pt>
                <c:pt idx="6">
                  <c:v>3544.7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2210224204911E-2"/>
          <c:y val="0.29533064634684214"/>
          <c:w val="0.92651785084964666"/>
          <c:h val="0.4600915127162247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29200"/>
        <c:axId val="219656816"/>
      </c:barChart>
      <c:catAx>
        <c:axId val="562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9656816"/>
        <c:crosses val="autoZero"/>
        <c:auto val="1"/>
        <c:lblAlgn val="ctr"/>
        <c:lblOffset val="100"/>
        <c:noMultiLvlLbl val="0"/>
      </c:catAx>
      <c:valAx>
        <c:axId val="219656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2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22097,9 тыс. рублей ( 86,4%);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– 17139,3 тыс. рублей (88,2%);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 – 14749,2 тыс. рублей (93,6%)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3475,2 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( 13,6%);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– 2299,0 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(11,8 %);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 – 1002,6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(6,4%).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2025 году и плановом периоде 2026-2027 годов осуществлялось по программно-целевому принципу на основе муниципальных программ Остаповского сельского поселения. Исполнение бюджета в 2025 году  и плановом периоде на 2026 и 2027 годы  на реализацию муниципальных  программ составят 53956,4 тыс. руб., планируется осуществлять в рамках 7 муниципальных программ.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Общие расходы, направленные в 2025 году 22097,9 тыс.  рублей или 86,4 %  от прогнозируемого общего объема расходов местного бюджета; в 2026 году- 17139,3 тыс. руб. или  88,2%;, в 2027 году – 14749,23 тыс. руб. или 93,6 %.Как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- 6894,3 тыс. рублей </a:t>
          </a:r>
          <a:r>
            <a:rPr lang="ru-RU" sz="1100" smtClean="0">
              <a:latin typeface="Times New Roman" pitchFamily="18" charset="0"/>
              <a:cs typeface="Times New Roman" pitchFamily="18" charset="0"/>
            </a:rPr>
            <a:t>или 26,9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75000566-004B-48A8-87C4-C87C94FB11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F87B5D-8FFC-449B-8B1A-11A7586B79E8}" type="parTrans" cxnId="{48843A78-39B4-49FF-90DA-EFC9A425ECDC}">
      <dgm:prSet/>
      <dgm:spPr/>
      <dgm:t>
        <a:bodyPr/>
        <a:lstStyle/>
        <a:p>
          <a:endParaRPr lang="ru-RU"/>
        </a:p>
      </dgm:t>
    </dgm:pt>
    <dgm:pt modelId="{FEFD319A-F87E-4FE8-AF8A-CFBE3AEC39DC}" type="sibTrans" cxnId="{48843A78-39B4-49FF-90DA-EFC9A425ECDC}">
      <dgm:prSet/>
      <dgm:spPr/>
      <dgm:t>
        <a:bodyPr/>
        <a:lstStyle/>
        <a:p>
          <a:endParaRPr lang="ru-RU"/>
        </a:p>
      </dgm:t>
    </dgm:pt>
    <dgm:pt modelId="{3E115EF1-3763-4FF4-B474-ACC50A9E0DA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E26C871-AF9F-4D98-AE67-9D3ECDF235E5}" type="parTrans" cxnId="{6AA22F01-196A-409A-AE59-197B18F12D02}">
      <dgm:prSet/>
      <dgm:spPr/>
      <dgm:t>
        <a:bodyPr/>
        <a:lstStyle/>
        <a:p>
          <a:endParaRPr lang="ru-RU"/>
        </a:p>
      </dgm:t>
    </dgm:pt>
    <dgm:pt modelId="{C11CF519-954C-4F1A-867C-2AF2697B39C1}" type="sibTrans" cxnId="{6AA22F01-196A-409A-AE59-197B18F12D02}">
      <dgm:prSet/>
      <dgm:spPr/>
      <dgm:t>
        <a:bodyPr/>
        <a:lstStyle/>
        <a:p>
          <a:endParaRPr lang="ru-RU"/>
        </a:p>
      </dgm:t>
    </dgm:pt>
    <dgm:pt modelId="{5B172591-8300-496C-B9D8-E2343BBFD65E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9CDA1A8-1F4C-4577-B3CF-3AB682886E97}" type="parTrans" cxnId="{1237C431-575A-4E58-9B50-2387C048FA96}">
      <dgm:prSet/>
      <dgm:spPr/>
      <dgm:t>
        <a:bodyPr/>
        <a:lstStyle/>
        <a:p>
          <a:endParaRPr lang="ru-RU"/>
        </a:p>
      </dgm:t>
    </dgm:pt>
    <dgm:pt modelId="{D0401F32-1E26-422B-B230-98A104313009}" type="sibTrans" cxnId="{1237C431-575A-4E58-9B50-2387C048FA96}">
      <dgm:prSet/>
      <dgm:spPr/>
      <dgm:t>
        <a:bodyPr/>
        <a:lstStyle/>
        <a:p>
          <a:endParaRPr lang="ru-RU"/>
        </a:p>
      </dgm:t>
    </dgm:pt>
    <dgm:pt modelId="{56DA8068-F7E0-4FEB-AA4A-F240F7A71DA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F65D46-C64A-4425-A594-CD56413277F9}" type="parTrans" cxnId="{95B6D7EB-790E-4594-B9A6-83383D6B2E19}">
      <dgm:prSet/>
      <dgm:spPr/>
      <dgm:t>
        <a:bodyPr/>
        <a:lstStyle/>
        <a:p>
          <a:endParaRPr lang="ru-RU"/>
        </a:p>
      </dgm:t>
    </dgm:pt>
    <dgm:pt modelId="{110F5BBB-FAF7-4514-95B5-A0A5DB8464DE}" type="sibTrans" cxnId="{95B6D7EB-790E-4594-B9A6-83383D6B2E19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2067" custScaleY="167083" custLinFactNeighborX="-11528" custLinFactNeighborY="-5271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124968" custLinFactNeighborX="30240" custLinFactNeighborY="21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7659" custScaleY="90045" custLinFactNeighborX="-23026" custLinFactNeighborY="-445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CF746-C1CF-45F8-B548-CE06F18A14AD}" type="presOf" srcId="{56DA8068-F7E0-4FEB-AA4A-F240F7A71DA5}" destId="{B2F430F6-A5FF-4650-892D-A1CC762059F0}" srcOrd="0" destOrd="1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6AA22F01-196A-409A-AE59-197B18F12D02}" srcId="{56727721-662E-44E6-9968-5331C400028A}" destId="{3E115EF1-3763-4FF4-B474-ACC50A9E0DAB}" srcOrd="2" destOrd="0" parTransId="{CE26C871-AF9F-4D98-AE67-9D3ECDF235E5}" sibTransId="{C11CF519-954C-4F1A-867C-2AF2697B39C1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0A3D758-4CB7-4DE9-857B-07084D555B96}" type="presOf" srcId="{3E115EF1-3763-4FF4-B474-ACC50A9E0DAB}" destId="{B2F430F6-A5FF-4650-892D-A1CC762059F0}" srcOrd="0" destOrd="3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95B6D7EB-790E-4594-B9A6-83383D6B2E19}" srcId="{56727721-662E-44E6-9968-5331C400028A}" destId="{56DA8068-F7E0-4FEB-AA4A-F240F7A71DA5}" srcOrd="0" destOrd="0" parTransId="{1FF65D46-C64A-4425-A594-CD56413277F9}" sibTransId="{110F5BBB-FAF7-4514-95B5-A0A5DB8464DE}"/>
    <dgm:cxn modelId="{305240AE-0998-4D13-9EDF-C8DC65D39081}" type="presOf" srcId="{5B172591-8300-496C-B9D8-E2343BBFD65E}" destId="{B2F430F6-A5FF-4650-892D-A1CC762059F0}" srcOrd="0" destOrd="4" presId="urn:microsoft.com/office/officeart/2009/3/layout/IncreasingArrowsProcess"/>
    <dgm:cxn modelId="{1237C431-575A-4E58-9B50-2387C048FA96}" srcId="{505BE5B3-CF3A-4814-BE17-528E8859F083}" destId="{5B172591-8300-496C-B9D8-E2343BBFD65E}" srcOrd="1" destOrd="0" parTransId="{59CDA1A8-1F4C-4577-B3CF-3AB682886E97}" sibTransId="{D0401F32-1E26-422B-B230-98A104313009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B327FCE6-AE02-4461-A43D-CC6600E5A462}" type="presOf" srcId="{75000566-004B-48A8-87C4-C87C94FB111D}" destId="{B2F430F6-A5FF-4650-892D-A1CC762059F0}" srcOrd="0" destOrd="2" presId="urn:microsoft.com/office/officeart/2009/3/layout/IncreasingArrowsProcess"/>
    <dgm:cxn modelId="{48843A78-39B4-49FF-90DA-EFC9A425ECDC}" srcId="{56727721-662E-44E6-9968-5331C400028A}" destId="{75000566-004B-48A8-87C4-C87C94FB111D}" srcOrd="1" destOrd="0" parTransId="{FDF87B5D-8FFC-449B-8B1A-11A7586B79E8}" sibTransId="{FEFD319A-F87E-4FE8-AF8A-CFBE3AEC39DC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flowChartPunchedTap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439203"/>
        <a:ext cx="1354916" cy="712817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flowChartPunchedTape">
          <a:avLst/>
        </a:prstGeom>
        <a:solidFill>
          <a:srgbClr val="3FCD57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7059"/>
        <a:ext cx="1403934" cy="773606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flowChartPunchedTape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322647"/>
        <a:ext cx="1407688" cy="66885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01428" y="4016"/>
          <a:ext cx="8203846" cy="21684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03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22097,9 тыс. рублей ( 86,4%);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– 17139,3 тыс. рублей (88,2%);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 – 14749,2 тыс. рублей (93,6%)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428" y="546137"/>
        <a:ext cx="7661725" cy="1084241"/>
      </dsp:txXfrm>
    </dsp:sp>
    <dsp:sp modelId="{B2F430F6-A5FF-4650-892D-A1CC762059F0}">
      <dsp:nvSpPr>
        <dsp:cNvPr id="0" name=""/>
        <dsp:cNvSpPr/>
      </dsp:nvSpPr>
      <dsp:spPr>
        <a:xfrm>
          <a:off x="8" y="2402221"/>
          <a:ext cx="8910726" cy="3620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2025 году и плановом периоде 2026-2027 годов осуществлялось по программно-целевому принципу на основе муниципальных программ Остаповского сельского поселения. Исполнение бюджета в 2025 году  и плановом периоде на 2026 и 2027 годы  на реализацию муниципальных  программ составят 53956,4 тыс. руб., планируется осуществлять в рамках 7 муниципальных программ.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Общие расходы, направленные в 2025 году 22097,9 тыс.  рублей или 86,4 %  от прогнозируемого общего объема расходов местного бюджета; в 2026 году- 17139,3 тыс. руб. или  88,2%;, в 2027 году – 14749,23 тыс. руб. или 93,6 %.Как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- 6894,3 тыс. рублей </a:t>
          </a: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или 26,9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" y="2402221"/>
        <a:ext cx="8910726" cy="3620155"/>
      </dsp:txXfrm>
    </dsp:sp>
    <dsp:sp modelId="{5914EB7D-8A5B-4060-AAF1-418D36193991}">
      <dsp:nvSpPr>
        <dsp:cNvPr id="0" name=""/>
        <dsp:cNvSpPr/>
      </dsp:nvSpPr>
      <dsp:spPr>
        <a:xfrm>
          <a:off x="5163322" y="1042713"/>
          <a:ext cx="3243555" cy="11686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603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3475,2 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( 13,6%);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– 2299,0 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(11,8 %);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 – 1002,6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(6,4%).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322" y="1334875"/>
        <a:ext cx="2951393" cy="58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1155229">
          <a:off x="305027" y="3724443"/>
          <a:ext cx="810105" cy="49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оценка год</a:t>
          </a:r>
        </a:p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47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848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499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5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854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84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57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62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4702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20.12.2024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9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7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58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022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57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3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490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64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8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6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chart" Target="../charts/chart6.xml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163078"/>
            <a:ext cx="7140978" cy="127034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 решению Совета Остаповского сельского поселения Шуйского муниципального района № 35 от 20.11.2024 «О проекте бюджета Остаповского сельского поселения на 2025 год и на плановый период 2026 и 2027 годов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75695" y="802433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09255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93879197"/>
              </p:ext>
            </p:extLst>
          </p:nvPr>
        </p:nvGraphicFramePr>
        <p:xfrm>
          <a:off x="5796136" y="4814596"/>
          <a:ext cx="3114599" cy="19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29666702"/>
              </p:ext>
            </p:extLst>
          </p:nvPr>
        </p:nvGraphicFramePr>
        <p:xfrm>
          <a:off x="5580112" y="1009101"/>
          <a:ext cx="3433259" cy="17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51519640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 Остаповского сельского поселения по видам доходов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167950"/>
            <a:ext cx="7680671" cy="7194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Остаповского сельского поселения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384944"/>
              </p:ext>
            </p:extLst>
          </p:nvPr>
        </p:nvGraphicFramePr>
        <p:xfrm>
          <a:off x="69432" y="1250303"/>
          <a:ext cx="47824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28" y="605612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сумме 25573,1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8282,0 тыс.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17291,1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19438,3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5161,7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14276,6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в сумме 15751,9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5686,0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10066,0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521724" cy="782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налоговых, неналоговых доходов и безвозмездных поступлений  бюджета Остаповского сельского поселения на 2026-2027 годы (тыс. 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 сравнении ожидаемым исполнением за текущий финансовый год (оценка ) и отчетный финансовый год (отчет)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1607" y="787783"/>
            <a:ext cx="744599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19937" y="5621494"/>
            <a:ext cx="1056387" cy="10377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66432" y="5518632"/>
            <a:ext cx="1060464" cy="110927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7" y="5186281"/>
            <a:ext cx="2381250" cy="147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3" y="5332651"/>
            <a:ext cx="2192942" cy="14513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62957"/>
              </p:ext>
            </p:extLst>
          </p:nvPr>
        </p:nvGraphicFramePr>
        <p:xfrm>
          <a:off x="878889" y="782287"/>
          <a:ext cx="7797439" cy="4486298"/>
        </p:xfrm>
        <a:graphic>
          <a:graphicData uri="http://schemas.openxmlformats.org/drawingml/2006/table">
            <a:tbl>
              <a:tblPr firstRow="1" firstCol="1" bandRow="1"/>
              <a:tblGrid>
                <a:gridCol w="990379"/>
                <a:gridCol w="768631"/>
                <a:gridCol w="512765"/>
                <a:gridCol w="586680"/>
                <a:gridCol w="413520"/>
                <a:gridCol w="615629"/>
                <a:gridCol w="617179"/>
                <a:gridCol w="413520"/>
                <a:gridCol w="615629"/>
                <a:gridCol w="617179"/>
                <a:gridCol w="413520"/>
                <a:gridCol w="615629"/>
                <a:gridCol w="617179"/>
              </a:tblGrid>
              <a:tr h="79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5440,0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5037,7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4499,8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4706,6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4919,7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165,0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165,4 %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162,3  %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13703,1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12317,4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12288,9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12144,5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11326,1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000 2 02 01000 00 0000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11891,1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10312,6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10092,8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1102,6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9937,7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9937,7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53094"/>
              </p:ext>
            </p:extLst>
          </p:nvPr>
        </p:nvGraphicFramePr>
        <p:xfrm>
          <a:off x="772356" y="1296139"/>
          <a:ext cx="7972148" cy="4216894"/>
        </p:xfrm>
        <a:graphic>
          <a:graphicData uri="http://schemas.openxmlformats.org/drawingml/2006/table">
            <a:tbl>
              <a:tblPr firstRow="1" firstCol="1" bandRow="1"/>
              <a:tblGrid>
                <a:gridCol w="1012571"/>
                <a:gridCol w="785853"/>
                <a:gridCol w="524255"/>
                <a:gridCol w="599827"/>
                <a:gridCol w="422785"/>
                <a:gridCol w="629422"/>
                <a:gridCol w="631007"/>
                <a:gridCol w="481186"/>
                <a:gridCol w="571021"/>
                <a:gridCol w="631007"/>
                <a:gridCol w="422785"/>
                <a:gridCol w="629422"/>
                <a:gridCol w="631007"/>
              </a:tblGrid>
              <a:tr h="1533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000 2 02 02000 00 0000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000 2 02 03000 00 0000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881,4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1137,6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1894,6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1894,6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1388,4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5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20837,6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23120,3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25573,1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87,6 %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19438,3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88,2 %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15751,9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83,9 %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610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5" y="3287209"/>
            <a:ext cx="8544773" cy="1984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выполнение передаваемых государственных полномочий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Остаповского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законами,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490410"/>
            <a:ext cx="1068796" cy="1196139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686" y="5019869"/>
            <a:ext cx="1392725" cy="1326405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07" y="5411754"/>
            <a:ext cx="1151715" cy="1194319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87" y="4926563"/>
            <a:ext cx="1283925" cy="149214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170" y="5075853"/>
            <a:ext cx="1194318" cy="1277876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417" y="5444992"/>
            <a:ext cx="1156996" cy="1203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Остаповского сельского поселения на 2025 год и плановый период 2026-2027 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79" y="1163782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144382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1" y="1079806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2" y="113559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9" y="1163782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0" y="1070476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99693" y="2435290"/>
            <a:ext cx="1442291" cy="655134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62064" y="1931436"/>
            <a:ext cx="96105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341943" y="2276669"/>
            <a:ext cx="1245423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Благоустройство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711959" y="2360644"/>
            <a:ext cx="1250302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906278" y="1828799"/>
            <a:ext cx="130628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605032" y="1624545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586719" y="1640032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6726" y="1626471"/>
            <a:ext cx="17012" cy="64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274813" y="1586219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6509723" y="1607051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4898572" y="4114799"/>
            <a:ext cx="2957804" cy="1119674"/>
          </a:xfrm>
          <a:prstGeom prst="flowChartAlternateProcess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 rot="2330396">
            <a:off x="3759650" y="4215743"/>
            <a:ext cx="776613" cy="1605878"/>
          </a:xfrm>
          <a:prstGeom prst="curvedRightArrow">
            <a:avLst>
              <a:gd name="adj1" fmla="val 25000"/>
              <a:gd name="adj2" fmla="val 479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/>
          <p:nvPr/>
        </p:nvSpPr>
        <p:spPr>
          <a:xfrm rot="19880112">
            <a:off x="8227350" y="4088884"/>
            <a:ext cx="603990" cy="1590597"/>
          </a:xfrm>
          <a:prstGeom prst="curvedLeftArrow">
            <a:avLst>
              <a:gd name="adj1" fmla="val 26485"/>
              <a:gd name="adj2" fmla="val 28735"/>
              <a:gd name="adj3" fmla="val 2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подготовка 51"/>
          <p:cNvSpPr/>
          <p:nvPr/>
        </p:nvSpPr>
        <p:spPr>
          <a:xfrm flipH="1">
            <a:off x="3909527" y="5551714"/>
            <a:ext cx="2388636" cy="1119674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  <a:r>
              <a:rPr lang="ru-RU" sz="1400" dirty="0" smtClean="0"/>
              <a:t> </a:t>
            </a:r>
            <a:r>
              <a:rPr lang="ru-RU" sz="1400" dirty="0"/>
              <a:t>разделам бюджетной классификации</a:t>
            </a:r>
          </a:p>
        </p:txBody>
      </p:sp>
      <p:sp>
        <p:nvSpPr>
          <p:cNvPr id="53" name="Блок-схема: подготовка 52"/>
          <p:cNvSpPr/>
          <p:nvPr/>
        </p:nvSpPr>
        <p:spPr>
          <a:xfrm>
            <a:off x="6382139" y="5299787"/>
            <a:ext cx="2369975" cy="1334277"/>
          </a:xfrm>
          <a:prstGeom prst="flowChartPreparation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  <a:r>
              <a:rPr lang="ru-RU" sz="1400" dirty="0" smtClean="0"/>
              <a:t> муниципальным </a:t>
            </a:r>
            <a:r>
              <a:rPr lang="ru-RU" sz="1400" dirty="0"/>
              <a:t>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5226"/>
            <a:ext cx="38240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51142" cy="6700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Остаповского поселения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2025 год и плановый период 2026-2027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74237" y="5523722"/>
            <a:ext cx="5710334" cy="106814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66589613"/>
              </p:ext>
            </p:extLst>
          </p:nvPr>
        </p:nvGraphicFramePr>
        <p:xfrm>
          <a:off x="7557796" y="1017037"/>
          <a:ext cx="1250301" cy="1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63659374"/>
              </p:ext>
            </p:extLst>
          </p:nvPr>
        </p:nvGraphicFramePr>
        <p:xfrm>
          <a:off x="7259216" y="2761862"/>
          <a:ext cx="1604866" cy="17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42089314"/>
              </p:ext>
            </p:extLst>
          </p:nvPr>
        </p:nvGraphicFramePr>
        <p:xfrm>
          <a:off x="7193902" y="4572001"/>
          <a:ext cx="1670180" cy="16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09639"/>
              </p:ext>
            </p:extLst>
          </p:nvPr>
        </p:nvGraphicFramePr>
        <p:xfrm>
          <a:off x="86240" y="858588"/>
          <a:ext cx="7254916" cy="4193802"/>
        </p:xfrm>
        <a:graphic>
          <a:graphicData uri="http://schemas.openxmlformats.org/drawingml/2006/table">
            <a:tbl>
              <a:tblPr/>
              <a:tblGrid>
                <a:gridCol w="817169"/>
                <a:gridCol w="3414497"/>
                <a:gridCol w="1024348"/>
                <a:gridCol w="1074141"/>
                <a:gridCol w="924761"/>
              </a:tblGrid>
              <a:tr h="151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Раздел, подраздел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9306,5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6646,0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5885,3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5785,3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3785,3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1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1959,0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1398,6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395,3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448,7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ПРАВООХРАНИЕЛЬНАЯ ДЕЯТЕЛЬНОСТЬ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4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092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6998,6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3072,5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2917,4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8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6290,8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3072,5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3682,6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КУЛЬТУРА,КИНЕМАТОГРАФИЯ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81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25573,1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164845,0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15751,9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89" y="5355771"/>
            <a:ext cx="3387013" cy="1278292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" y="5147342"/>
            <a:ext cx="2364575" cy="1581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4" y="5147342"/>
            <a:ext cx="2756646" cy="15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Остаповского сельского поселения на 2025 год и плановый период 2026-2027 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896818"/>
              </p:ext>
            </p:extLst>
          </p:nvPr>
        </p:nvGraphicFramePr>
        <p:xfrm>
          <a:off x="0" y="783770"/>
          <a:ext cx="8910735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4414"/>
            <a:ext cx="46196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Остаповского сельского поселения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64240"/>
              </p:ext>
            </p:extLst>
          </p:nvPr>
        </p:nvGraphicFramePr>
        <p:xfrm>
          <a:off x="601885" y="896646"/>
          <a:ext cx="8169881" cy="5299968"/>
        </p:xfrm>
        <a:graphic>
          <a:graphicData uri="http://schemas.openxmlformats.org/drawingml/2006/table">
            <a:tbl>
              <a:tblPr/>
              <a:tblGrid>
                <a:gridCol w="1938647"/>
                <a:gridCol w="643931"/>
                <a:gridCol w="643931"/>
                <a:gridCol w="630232"/>
                <a:gridCol w="630232"/>
                <a:gridCol w="513776"/>
                <a:gridCol w="467537"/>
                <a:gridCol w="467537"/>
                <a:gridCol w="486373"/>
                <a:gridCol w="472674"/>
                <a:gridCol w="472674"/>
                <a:gridCol w="479524"/>
                <a:gridCol w="322813"/>
              </a:tblGrid>
              <a:tr h="48982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местного бюджета Остаповского сельского поселения на реализацию муниципальных  программ Остаповского сельского поселения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на плановый период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годов в сравнении с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 и ожидаемым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63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Код целевой статьи расходов областного бюджета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исполнению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6=5/3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7=5/4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9=8/3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10=8/4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12=11/3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13=11/4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269,4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326,2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226,2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226,2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6177,6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6572,2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6769,0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109,6 %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6643,7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6344,3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«Улучшение условий и охраны труда в Остаповском сельском поселении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мероприятий по благоустройству населенных пунктов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4476,0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2825,6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57,3%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3587,2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3557,4</a:t>
                      </a:r>
                    </a:p>
                    <a:p>
                      <a:pPr algn="r" fontAlgn="ctr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7154,5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6718,6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4438,2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62,0 %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3651,1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51,0 %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54,3%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3816,6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53,3 %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22911,2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20130,2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25573,1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127,0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19438,3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84,8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96,6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15751,9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68,8%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86,6%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1" y="81037"/>
            <a:ext cx="8494518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Муниципальная программа «Обеспечение деятельности пожарной безопасности»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46"/>
            <a:ext cx="8546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26768"/>
              </p:ext>
            </p:extLst>
          </p:nvPr>
        </p:nvGraphicFramePr>
        <p:xfrm>
          <a:off x="2528594" y="1683974"/>
          <a:ext cx="5922948" cy="4426772"/>
        </p:xfrm>
        <a:graphic>
          <a:graphicData uri="http://schemas.openxmlformats.org/drawingml/2006/table">
            <a:tbl>
              <a:tblPr/>
              <a:tblGrid>
                <a:gridCol w="332197"/>
                <a:gridCol w="799757"/>
                <a:gridCol w="485324"/>
                <a:gridCol w="452761"/>
                <a:gridCol w="452761"/>
                <a:gridCol w="461639"/>
                <a:gridCol w="523783"/>
                <a:gridCol w="621436"/>
                <a:gridCol w="497150"/>
                <a:gridCol w="603681"/>
                <a:gridCol w="692459"/>
              </a:tblGrid>
              <a:tr h="196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 (показателей)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пожаров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 dirty="0"/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ьше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968759" y="662474"/>
            <a:ext cx="6867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800" dirty="0" smtClean="0"/>
              <a:t>совершенствование  системы  управления  в  кризисных  ситуациях;</a:t>
            </a:r>
          </a:p>
          <a:p>
            <a:pPr lvl="0"/>
            <a:r>
              <a:rPr lang="ru-RU" sz="800" dirty="0" smtClean="0"/>
              <a:t>- -снижение  количества  пожаров, гибели  и  травматизма  людей, материального  ущерба  от  пожаров;</a:t>
            </a:r>
          </a:p>
          <a:p>
            <a:pPr lvl="0"/>
            <a:r>
              <a:rPr lang="ru-RU" sz="800" dirty="0" smtClean="0"/>
              <a:t>- дальнейшее  развитие  и  совершенствование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1358180"/>
            <a:ext cx="2217217" cy="246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8" y="219536"/>
            <a:ext cx="1388092" cy="143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3946217"/>
            <a:ext cx="2063469" cy="1952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259" y="876300"/>
            <a:ext cx="534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0" y="2164080"/>
            <a:ext cx="8784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Остаповского сельского поселения на 2025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формируется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прогноза, разработанного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Остаповского сельского поселения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сохранением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номинальной заработной платы работников бюджетной сферы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8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Остаповского сельского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2027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9" y="17845"/>
            <a:ext cx="25535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5665" cy="755780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на территории Остаповского сельского поселения»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629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342" y="822332"/>
            <a:ext cx="2445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6894,3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161217"/>
              </p:ext>
            </p:extLst>
          </p:nvPr>
        </p:nvGraphicFramePr>
        <p:xfrm>
          <a:off x="288029" y="2347016"/>
          <a:ext cx="3976062" cy="180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6382" y="4487218"/>
            <a:ext cx="14959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6894,3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342" y="4398916"/>
            <a:ext cx="23612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Остаповском сельском поселении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418" y="3806081"/>
            <a:ext cx="36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5880" y="2224589"/>
            <a:ext cx="477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«майского указа» № 597 в части повышения заработной платы отдельных категорий работников бюджетной сферы, специальным документом – Планом мероприятий («Дорожной картой»), направленных на повышение эффективности сферы культуры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от 13 ноября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установлены соответствующие целевые значения по средней зарплате работников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78" y="5263058"/>
            <a:ext cx="2370965" cy="149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4172699"/>
            <a:ext cx="4013650" cy="23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557" y="124868"/>
            <a:ext cx="6589199" cy="831045"/>
          </a:xfrm>
          <a:effectLst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мероприятий по благоустройству населенных пунктов Остаповского сельского поселения»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86" y="665544"/>
            <a:ext cx="61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704" y="6105242"/>
            <a:ext cx="582824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5903,5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01360"/>
              </p:ext>
            </p:extLst>
          </p:nvPr>
        </p:nvGraphicFramePr>
        <p:xfrm>
          <a:off x="1888557" y="2529488"/>
          <a:ext cx="6571862" cy="3527722"/>
        </p:xfrm>
        <a:graphic>
          <a:graphicData uri="http://schemas.openxmlformats.org/drawingml/2006/table">
            <a:tbl>
              <a:tblPr/>
              <a:tblGrid>
                <a:gridCol w="233206"/>
                <a:gridCol w="914400"/>
                <a:gridCol w="328474"/>
                <a:gridCol w="568171"/>
                <a:gridCol w="674703"/>
                <a:gridCol w="612559"/>
                <a:gridCol w="656947"/>
                <a:gridCol w="683581"/>
                <a:gridCol w="1005951"/>
                <a:gridCol w="893870"/>
              </a:tblGrid>
              <a:tr h="4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Замена ламп уличного освещения на светодиодные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Уборка несанкционированных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свалок и территорий от мусора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Кронирование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спил сухих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деревье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18923" y="2236166"/>
            <a:ext cx="5135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целевых показателях (индикаторах)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5" y="978260"/>
            <a:ext cx="5941526" cy="122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0"/>
            <a:ext cx="1888557" cy="1353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" y="2733773"/>
            <a:ext cx="1637704" cy="1618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6" y="4536747"/>
            <a:ext cx="1654300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047162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управлением муниципальной собственностью Остаповского сельского поселения"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4" y="936118"/>
            <a:ext cx="537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управлением муниципальной собственностью, направленной на увеличение  доходов бюджета Остаповского сельского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757085"/>
            <a:ext cx="248855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35155"/>
              </p:ext>
            </p:extLst>
          </p:nvPr>
        </p:nvGraphicFramePr>
        <p:xfrm>
          <a:off x="3199063" y="1682369"/>
          <a:ext cx="5380920" cy="5175631"/>
        </p:xfrm>
        <a:graphic>
          <a:graphicData uri="http://schemas.openxmlformats.org/drawingml/2006/table">
            <a:tbl>
              <a:tblPr/>
              <a:tblGrid>
                <a:gridCol w="254750"/>
                <a:gridCol w="1013615"/>
                <a:gridCol w="340863"/>
                <a:gridCol w="508901"/>
                <a:gridCol w="421935"/>
                <a:gridCol w="423984"/>
                <a:gridCol w="423984"/>
                <a:gridCol w="508303"/>
                <a:gridCol w="565112"/>
                <a:gridCol w="395690"/>
                <a:gridCol w="523783"/>
              </a:tblGrid>
              <a:tr h="32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технической инвентаризации.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подлежащие независимой оценки 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обязательной регистрации прав.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заключенных (действующих) договоров аренды, безвозмездного пользования в отношении имущества казны.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участков,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 поселения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для продажи их на аукционах. 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89523" y="1229031"/>
            <a:ext cx="3038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Целевые показатели программы</a:t>
            </a:r>
            <a:endParaRPr lang="ru-RU" sz="1100" dirty="0"/>
          </a:p>
        </p:txBody>
      </p:sp>
      <p:pic>
        <p:nvPicPr>
          <p:cNvPr id="25" name="Picture 8" descr="инвен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922"/>
            <a:ext cx="3077498" cy="27247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4555816"/>
            <a:ext cx="2883289" cy="19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39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местного самоуправления в Остаповском сельском 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564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развитию местного самоуправления и обеспечение деятельности органов местного самоуправления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642" y="936491"/>
            <a:ext cx="2951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8705,1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67595"/>
              </p:ext>
            </p:extLst>
          </p:nvPr>
        </p:nvGraphicFramePr>
        <p:xfrm>
          <a:off x="2938509" y="1599179"/>
          <a:ext cx="5655075" cy="4262833"/>
        </p:xfrm>
        <a:graphic>
          <a:graphicData uri="http://schemas.openxmlformats.org/drawingml/2006/table">
            <a:tbl>
              <a:tblPr/>
              <a:tblGrid>
                <a:gridCol w="257452"/>
                <a:gridCol w="949911"/>
                <a:gridCol w="372862"/>
                <a:gridCol w="319596"/>
                <a:gridCol w="363985"/>
                <a:gridCol w="417250"/>
                <a:gridCol w="381740"/>
                <a:gridCol w="452761"/>
                <a:gridCol w="363984"/>
                <a:gridCol w="488272"/>
                <a:gridCol w="399495"/>
                <a:gridCol w="399496"/>
                <a:gridCol w="488271"/>
              </a:tblGrid>
              <a:tr h="34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целевого индикатора (показателя)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Ед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изм.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2027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Удельный вес назначения пенсии за выслугу лет лицам, замещавшим должности муниципальной службы, обратившимся за ее назначением, и отвечающим требованиям муниципальных правовых актов о назначении пенсии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Опубликование документов и материалов, обязательных к опубликованию законодательством и обеспечение информационной открытости 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Проведение  запланированных мероприятий, посвященных государственным и профессиональным праздникам и знаменательным датам, а также других мероприятий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Обеспечение планов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1428740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за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1353"/>
            <a:ext cx="2388372" cy="234964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71" y="180217"/>
            <a:ext cx="837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предпринимательства"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02065" y="1087921"/>
            <a:ext cx="2961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35" y="589936"/>
            <a:ext cx="885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финансовой поддержки субъектам малого предпринимательства, создание условий для развития начинающим предпринимателям, создание благоприятных условий для развития  субъектам малого и среднего предпринимательства на территории Остаповского сельского поселения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17732"/>
              </p:ext>
            </p:extLst>
          </p:nvPr>
        </p:nvGraphicFramePr>
        <p:xfrm>
          <a:off x="2841524" y="1641986"/>
          <a:ext cx="5752060" cy="4945022"/>
        </p:xfrm>
        <a:graphic>
          <a:graphicData uri="http://schemas.openxmlformats.org/drawingml/2006/table">
            <a:tbl>
              <a:tblPr/>
              <a:tblGrid>
                <a:gridCol w="423848"/>
                <a:gridCol w="933903"/>
                <a:gridCol w="509456"/>
                <a:gridCol w="493584"/>
                <a:gridCol w="470516"/>
                <a:gridCol w="541538"/>
                <a:gridCol w="443883"/>
                <a:gridCol w="470517"/>
                <a:gridCol w="798991"/>
                <a:gridCol w="665824"/>
              </a:tblGrid>
              <a:tr h="39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и средних предприятий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 зарегистрированных индивидуальных предпринимателей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55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дприятиях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(б</a:t>
                      </a:r>
                      <a:r>
                        <a:rPr lang="ru-RU" sz="800" spc="-3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8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внешних  </a:t>
                      </a:r>
                      <a:r>
                        <a:rPr lang="ru-RU" sz="800" spc="5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spc="-1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мести</a:t>
                      </a:r>
                      <a:r>
                        <a:rPr lang="ru-RU" sz="800" spc="-15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800" spc="-2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лей)  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Оборот малых и средних предприятий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279,30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315,2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ru-RU" sz="8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4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дприятиях,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  <a:r>
                        <a:rPr lang="ru-RU" sz="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ей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численности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всех предприятий и организаций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конкурсов и аукционов проводимых для субъектов малого предпринимательства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8334" y="1229032"/>
            <a:ext cx="308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Целевые показатели программы</a:t>
            </a:r>
            <a:endParaRPr lang="ru-RU" sz="1400" dirty="0"/>
          </a:p>
        </p:txBody>
      </p:sp>
      <p:pic>
        <p:nvPicPr>
          <p:cNvPr id="23" name="Picture 4" descr="http://www.satulayanan.net/uploads/thumbnail/Folder-Document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5" y="1396180"/>
            <a:ext cx="259571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682179"/>
            <a:ext cx="2969777" cy="28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«Улучшение условий охраны труда в Остаповском сельском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688259"/>
            <a:ext cx="873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жизни и здоровья работающих граждан, повышение гарантий и их законных прав на безопасные условия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98214"/>
              </p:ext>
            </p:extLst>
          </p:nvPr>
        </p:nvGraphicFramePr>
        <p:xfrm>
          <a:off x="3604334" y="1355200"/>
          <a:ext cx="4998128" cy="5375984"/>
        </p:xfrm>
        <a:graphic>
          <a:graphicData uri="http://schemas.openxmlformats.org/drawingml/2006/table">
            <a:tbl>
              <a:tblPr/>
              <a:tblGrid>
                <a:gridCol w="514905"/>
                <a:gridCol w="1146369"/>
                <a:gridCol w="663755"/>
                <a:gridCol w="437540"/>
                <a:gridCol w="447911"/>
                <a:gridCol w="230786"/>
                <a:gridCol w="250995"/>
                <a:gridCol w="427703"/>
                <a:gridCol w="443158"/>
                <a:gridCol w="435006"/>
              </a:tblGrid>
              <a:tr h="30411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№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п/п/п  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Ед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22025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9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                  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7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нормативных правовых  актов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улучшения условий и охраны труда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Число несчастных случаев на производстве со смертельным исходом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74" y="1473508"/>
            <a:ext cx="3101616" cy="1786530"/>
          </a:xfrm>
          <a:prstGeom prst="rect">
            <a:avLst/>
          </a:prstGeom>
          <a:noFill/>
        </p:spPr>
      </p:pic>
      <p:pic>
        <p:nvPicPr>
          <p:cNvPr id="15365" name="Picture 5" descr="str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3352800"/>
            <a:ext cx="364018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78194" y="1995948"/>
            <a:ext cx="6636774" cy="2504622"/>
          </a:xfrm>
          <a:prstGeom prst="horizontalScroll">
            <a:avLst>
              <a:gd name="adj" fmla="val 9843"/>
            </a:avLst>
          </a:prstGeom>
          <a:gradFill>
            <a:gsLst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Остаповского сельского поселения на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годов не планируются.  </a:t>
            </a:r>
            <a:endParaRPr lang="ru-RU" b="1" i="1" dirty="0">
              <a:solidFill>
                <a:schemeClr val="tx1"/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5398"/>
            <a:ext cx="7305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бязательства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остаповского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" t="-13924" r="9291" b="13143"/>
          <a:stretch/>
        </p:blipFill>
        <p:spPr bwMode="auto">
          <a:xfrm>
            <a:off x="606345" y="1267432"/>
            <a:ext cx="7218305" cy="520126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98005"/>
              </p:ext>
            </p:extLst>
          </p:nvPr>
        </p:nvGraphicFramePr>
        <p:xfrm>
          <a:off x="2861186" y="1909309"/>
          <a:ext cx="4542504" cy="4036695"/>
        </p:xfrm>
        <a:graphic>
          <a:graphicData uri="http://schemas.openxmlformats.org/drawingml/2006/table">
            <a:tbl>
              <a:tblPr/>
              <a:tblGrid>
                <a:gridCol w="1701428"/>
                <a:gridCol w="756190"/>
                <a:gridCol w="834960"/>
                <a:gridCol w="1249926"/>
              </a:tblGrid>
              <a:tr h="1822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долгового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пополнение остатков средств на счете бюджета 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пополнение остатков средств на счете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частичного покрытия дефицита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4" y="4984200"/>
            <a:ext cx="1615685" cy="1484497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" y="3429000"/>
            <a:ext cx="1643241" cy="179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996395"/>
            <a:ext cx="2346690" cy="1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115" y="67979"/>
            <a:ext cx="8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Остаповского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699" y="3139884"/>
            <a:ext cx="19712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65" y="3487762"/>
            <a:ext cx="198505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395,3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073" y="2208551"/>
            <a:ext cx="30566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195" y="2734807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47" y="459464"/>
            <a:ext cx="2143432" cy="16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0" y="3641650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686099"/>
            <a:ext cx="3495760" cy="2491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1228" y="6190034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питьевых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колодцев-707,8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захоронений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.-387,3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921" y="5576830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в Остаповском с/п 1388,4 тыс. руб.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059568"/>
            <a:ext cx="1761988" cy="1778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3" y="4147133"/>
            <a:ext cx="1805302" cy="1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481781"/>
            <a:ext cx="8200718" cy="1039963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Остаповского сельского поселения Шуйского муниципального района Ивановской области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155908  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Остапово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ул. Зеленая д.72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(49351) 3-04-09; 3-04-75;3-09-30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Ostapovo@ivreg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8-00 до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16-15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перерыв с 13-00 до 14-00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выходные дни: суббота, воскресенье  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1" y="2883159"/>
            <a:ext cx="184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культура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0" y="4112527"/>
            <a:ext cx="2273862" cy="15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9" y="2287468"/>
            <a:ext cx="2670803" cy="2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111966"/>
            <a:ext cx="8490857" cy="72288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Остаповского сельского поселения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458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Остаповского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и налоговой 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6531" y="5840963"/>
            <a:ext cx="8264610" cy="4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Остаповского сельского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1049540"/>
            <a:ext cx="629295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Формирование проекта бюджета поселения регламентируется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решением Совета Остаповского сельского поселения от 10.08.2017 № 35 «Об утверждении Положения о бюджетном процессе в Остаповском сельском поселении»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159013"/>
            <a:ext cx="6292956" cy="70788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Остаповского сельского 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Остаповского сельского поселения до 15 ноября текущего года  а также в Контрольно- счетный орган для подготовки заключения и Комиссию по бюджету, финансовой, налоговой и экономической политике.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поселения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сельского поселения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 Остаповского сельского поселения. Решение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официальном издании «Вестник Остаповского сельского поселения »  и на официальном сайте Остаповского сельского поселения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https://ostapovskoe-r24.gosweb.gosuslugi.ru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Остаповского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15819" y="205273"/>
            <a:ext cx="8238931" cy="923731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2025-2027 годах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32701"/>
              </p:ext>
            </p:extLst>
          </p:nvPr>
        </p:nvGraphicFramePr>
        <p:xfrm>
          <a:off x="683582" y="1281176"/>
          <a:ext cx="8060921" cy="563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9350"/>
                <a:gridCol w="899541"/>
                <a:gridCol w="838406"/>
                <a:gridCol w="838406"/>
                <a:gridCol w="838406"/>
                <a:gridCol w="838406"/>
                <a:gridCol w="838406"/>
              </a:tblGrid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показатели для разработки прогноза социально-экономического развития муниципального образования Остаповского сельского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на 2025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период до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(название)                          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Остаповское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Раздел 2. Показатели, характеризующие  уровень жизни населения Остаповского сельского поселения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Демография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- всего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рождаемости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смертности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естественного прироста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продолжительность жизни при рождении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Труд и занятость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органах государственной службы занятости (на конец года)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к трудоспособному населению (на конец года)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- всего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Денежные доходы населения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в расчете на душу населения в месяц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09"/>
            <a:ext cx="6589199" cy="450088"/>
          </a:xfrm>
        </p:spPr>
        <p:txBody>
          <a:bodyPr>
            <a:normAutofit fontScale="90000"/>
          </a:bodyPr>
          <a:lstStyle/>
          <a:p>
            <a:r>
              <a:rPr lang="ru-RU" sz="1400" i="1" dirty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</a:t>
            </a:r>
            <a:r>
              <a:rPr lang="ru-RU" sz="1400" i="1" dirty="0" smtClean="0">
                <a:solidFill>
                  <a:srgbClr val="7030A0"/>
                </a:solidFill>
              </a:rPr>
              <a:t>2025-2027 </a:t>
            </a:r>
            <a:r>
              <a:rPr lang="ru-RU" sz="1400" i="1" dirty="0">
                <a:solidFill>
                  <a:srgbClr val="7030A0"/>
                </a:solidFill>
              </a:rPr>
              <a:t>годах 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20822"/>
              </p:ext>
            </p:extLst>
          </p:nvPr>
        </p:nvGraphicFramePr>
        <p:xfrm>
          <a:off x="603683" y="1473693"/>
          <a:ext cx="8167454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595"/>
                <a:gridCol w="911429"/>
                <a:gridCol w="849486"/>
                <a:gridCol w="849486"/>
                <a:gridCol w="849486"/>
                <a:gridCol w="849486"/>
                <a:gridCol w="849486"/>
              </a:tblGrid>
              <a:tr h="6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Развитие социальной сферы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объектов по виду деятельности "Образование":      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общеобразовательные школы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дошкольные образовательные учреждения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объектов по виду деятельности "Здравоохранение":      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поликлиники            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больницы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прочие объекты (c расшифровкой объектов) ФАП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общедоступными  библиотеками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учрежд. на 100 тыс.населения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учреждениями культурно-досугового типа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учрежд.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дошкольными образовательными учреждениями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дошкольного возраста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спортивных сооружений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сооружений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 с помощью мер государственной поддержки в сфере ипотечного жилищного кредитования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износа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газификации поселения природным газом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7124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939" y="259264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3821" y="256536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27" y="189701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09870" y="1916831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3185" y="2938630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5" y="908720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34308" y="205932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7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7" y="984962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74962"/>
            <a:ext cx="88569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Долговым </a:t>
            </a:r>
            <a:r>
              <a:rPr lang="ru-RU" altLang="ru-RU" sz="1600" dirty="0">
                <a:latin typeface="Times New Roman" pitchFamily="18" charset="0"/>
              </a:rPr>
              <a:t>обязательством, входящим в структуру муниципального долга </a:t>
            </a:r>
            <a:r>
              <a:rPr lang="ru-RU" altLang="ru-RU" sz="1600" dirty="0" smtClean="0">
                <a:latin typeface="Times New Roman" pitchFamily="18" charset="0"/>
              </a:rPr>
              <a:t>Остаповского сельского поселения </a:t>
            </a:r>
            <a:r>
              <a:rPr lang="ru-RU" altLang="ru-RU" sz="1600" dirty="0">
                <a:latin typeface="Times New Roman" pitchFamily="18" charset="0"/>
              </a:rPr>
              <a:t>на </a:t>
            </a:r>
            <a:r>
              <a:rPr lang="ru-RU" altLang="ru-RU" sz="1600" dirty="0" smtClean="0">
                <a:latin typeface="Times New Roman" pitchFamily="18" charset="0"/>
              </a:rPr>
              <a:t>2025 год и плановый период 2026-2027 годов </a:t>
            </a:r>
            <a:r>
              <a:rPr lang="ru-RU" altLang="ru-RU" sz="1600" dirty="0">
                <a:latin typeface="Times New Roman" pitchFamily="18" charset="0"/>
              </a:rPr>
              <a:t>являются кредиты, полученные  </a:t>
            </a:r>
            <a:r>
              <a:rPr lang="ru-RU" altLang="ru-RU" sz="1600" dirty="0" smtClean="0">
                <a:latin typeface="Times New Roman" pitchFamily="18" charset="0"/>
              </a:rPr>
              <a:t>от </a:t>
            </a:r>
            <a:r>
              <a:rPr lang="ru-RU" altLang="ru-RU" sz="1600" dirty="0">
                <a:latin typeface="Times New Roman" pitchFamily="18" charset="0"/>
              </a:rPr>
              <a:t>кредитных </a:t>
            </a:r>
            <a:r>
              <a:rPr lang="ru-RU" altLang="ru-RU" sz="1600" dirty="0" smtClean="0">
                <a:latin typeface="Times New Roman" pitchFamily="18" charset="0"/>
              </a:rPr>
              <a:t>организаций. </a:t>
            </a:r>
            <a:r>
              <a:rPr lang="ru-RU" altLang="ru-RU" sz="16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061" y="4183222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177281"/>
            <a:ext cx="7779487" cy="65756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80451596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5" y="1"/>
            <a:ext cx="8714792" cy="606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Остаповского сельского поселения на 2025 - 2027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07648"/>
              </p:ext>
            </p:extLst>
          </p:nvPr>
        </p:nvGraphicFramePr>
        <p:xfrm>
          <a:off x="970384" y="541176"/>
          <a:ext cx="8173617" cy="1437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6233"/>
                <a:gridCol w="974297"/>
                <a:gridCol w="1247963"/>
                <a:gridCol w="1377063"/>
                <a:gridCol w="1312514"/>
                <a:gridCol w="1355547"/>
              </a:tblGrid>
              <a:tr h="40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1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19367022,56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19110611,22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16788710,22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16851059,22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16245740,11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19435097,87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20967179,00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16788710,22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16851059,22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16245740,11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Дефицит/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-68075,31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-1856567,78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13262</TotalTime>
  <Words>4219</Words>
  <Application>Microsoft Office PowerPoint</Application>
  <PresentationFormat>Экран (4:3)</PresentationFormat>
  <Paragraphs>1414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Century Schoolbook</vt:lpstr>
      <vt:lpstr>Times New Roman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 Остаповского сельского поселения</vt:lpstr>
      <vt:lpstr>Основные показатели социально-экономического развития Остаповского сельского поселения Шуйского муниципального района в 2025-2027 годах </vt:lpstr>
      <vt:lpstr>Основные показатели социально-экономического развития Остаповского сельского поселения Шуйского муниципального района в 2025-2027 годах </vt:lpstr>
      <vt:lpstr>Структура бюджета Остаповского сельского поселения</vt:lpstr>
      <vt:lpstr>Основные характеристики бюджета Остаповского сельского поселения на 2025 - 2027 годы (тыс.руб.)</vt:lpstr>
      <vt:lpstr>Структура доходов бюджета  Остаповского сельского поселения по видам доходов</vt:lpstr>
      <vt:lpstr>Структура доходной части бюджета Остаповского сельского поселения  на 2025-2027 годы</vt:lpstr>
      <vt:lpstr>Структура налоговых, неналоговых доходов и безвозмездных поступлений  бюджета Остаповского сельского поселения на 2026-2027 годы (тыс. руб.) сравнении ожидаемым исполнением за текущий финансовый год (оценка ) и отчетный финансовый год (отчет)</vt:lpstr>
      <vt:lpstr>Презентация PowerPoint</vt:lpstr>
      <vt:lpstr>РАСХОДЫ БЮДЖЕТА </vt:lpstr>
      <vt:lpstr>Структура расходов бюджета Остаповского сельского поселения на 2025 год и плановый период 2026-2027 годов</vt:lpstr>
      <vt:lpstr>Структура расходов бюджета Остаповского поселения на 2025 год и плановый период 2026-2027 годов</vt:lpstr>
      <vt:lpstr>Структура расходов Остаповского сельского поселения на 2025 год и плановый период 2026-2027 годов</vt:lpstr>
      <vt:lpstr>Презентация PowerPoint</vt:lpstr>
      <vt:lpstr>Презентация PowerPoint</vt:lpstr>
      <vt:lpstr>Муниципальная программа «Развитие культуры и спорта на территории Остаповского сельского поселения» </vt:lpstr>
      <vt:lpstr>Муниципальная программа «Обеспечение мероприятий по благоустройству населенных пунктов Остаповского сельского поселения» </vt:lpstr>
      <vt:lpstr>Муниципальная программа «Совершенствование управлением муниципальной собственностью Остаповского сельского поселения"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svetlana</cp:lastModifiedBy>
  <cp:revision>1040</cp:revision>
  <dcterms:created xsi:type="dcterms:W3CDTF">2010-06-18T09:27:04Z</dcterms:created>
  <dcterms:modified xsi:type="dcterms:W3CDTF">2024-12-20T12:40:00Z</dcterms:modified>
</cp:coreProperties>
</file>